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3" r:id="rId5"/>
  </p:sldMasterIdLst>
  <p:notesMasterIdLst>
    <p:notesMasterId r:id="rId23"/>
  </p:notesMasterIdLst>
  <p:sldIdLst>
    <p:sldId id="256" r:id="rId6"/>
    <p:sldId id="305" r:id="rId7"/>
    <p:sldId id="265" r:id="rId8"/>
    <p:sldId id="257" r:id="rId9"/>
    <p:sldId id="258" r:id="rId10"/>
    <p:sldId id="304" r:id="rId11"/>
    <p:sldId id="259" r:id="rId12"/>
    <p:sldId id="260" r:id="rId13"/>
    <p:sldId id="261" r:id="rId14"/>
    <p:sldId id="262" r:id="rId15"/>
    <p:sldId id="263" r:id="rId16"/>
    <p:sldId id="264" r:id="rId17"/>
    <p:sldId id="266" r:id="rId18"/>
    <p:sldId id="300" r:id="rId19"/>
    <p:sldId id="301" r:id="rId20"/>
    <p:sldId id="302" r:id="rId21"/>
    <p:sldId id="303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A041"/>
    <a:srgbClr val="2183A8"/>
    <a:srgbClr val="ED4D0F"/>
    <a:srgbClr val="368FB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5E8F62-CEA2-42BD-950E-FF2C06CED38C}" v="49" dt="2024-08-27T11:41:50.5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Bloemers" userId="fe3832ff3b233e04" providerId="LiveId" clId="{795E8F62-CEA2-42BD-950E-FF2C06CED38C}"/>
    <pc:docChg chg="undo custSel addSld modSld">
      <pc:chgData name="Paul Bloemers" userId="fe3832ff3b233e04" providerId="LiveId" clId="{795E8F62-CEA2-42BD-950E-FF2C06CED38C}" dt="2024-08-27T11:41:50.582" v="699"/>
      <pc:docMkLst>
        <pc:docMk/>
      </pc:docMkLst>
      <pc:sldChg chg="addSp delSp modSp mod">
        <pc:chgData name="Paul Bloemers" userId="fe3832ff3b233e04" providerId="LiveId" clId="{795E8F62-CEA2-42BD-950E-FF2C06CED38C}" dt="2024-08-27T11:06:00.829" v="118" actId="478"/>
        <pc:sldMkLst>
          <pc:docMk/>
          <pc:sldMk cId="2654043076" sldId="256"/>
        </pc:sldMkLst>
        <pc:spChg chg="add del mod">
          <ac:chgData name="Paul Bloemers" userId="fe3832ff3b233e04" providerId="LiveId" clId="{795E8F62-CEA2-42BD-950E-FF2C06CED38C}" dt="2024-08-27T11:06:00.829" v="118" actId="478"/>
          <ac:spMkLst>
            <pc:docMk/>
            <pc:sldMk cId="2654043076" sldId="256"/>
            <ac:spMk id="4" creationId="{74C3428D-A091-C07E-3218-3EFDEBE08E75}"/>
          </ac:spMkLst>
        </pc:spChg>
      </pc:sldChg>
      <pc:sldChg chg="modSp mod modClrScheme chgLayout">
        <pc:chgData name="Paul Bloemers" userId="fe3832ff3b233e04" providerId="LiveId" clId="{795E8F62-CEA2-42BD-950E-FF2C06CED38C}" dt="2024-08-27T11:22:09.651" v="190" actId="1076"/>
        <pc:sldMkLst>
          <pc:docMk/>
          <pc:sldMk cId="1135892526" sldId="265"/>
        </pc:sldMkLst>
        <pc:spChg chg="mod ord">
          <ac:chgData name="Paul Bloemers" userId="fe3832ff3b233e04" providerId="LiveId" clId="{795E8F62-CEA2-42BD-950E-FF2C06CED38C}" dt="2024-08-27T11:22:00.012" v="188" actId="14100"/>
          <ac:spMkLst>
            <pc:docMk/>
            <pc:sldMk cId="1135892526" sldId="265"/>
            <ac:spMk id="5" creationId="{69C1F33D-8553-9B85-9977-3A952D6ADD78}"/>
          </ac:spMkLst>
        </pc:spChg>
        <pc:spChg chg="mod ord">
          <ac:chgData name="Paul Bloemers" userId="fe3832ff3b233e04" providerId="LiveId" clId="{795E8F62-CEA2-42BD-950E-FF2C06CED38C}" dt="2024-08-27T11:22:06.019" v="189" actId="14100"/>
          <ac:spMkLst>
            <pc:docMk/>
            <pc:sldMk cId="1135892526" sldId="265"/>
            <ac:spMk id="6" creationId="{993A0E87-04F9-4EC1-1F7C-15EF6ED2BA81}"/>
          </ac:spMkLst>
        </pc:spChg>
        <pc:picChg chg="mod">
          <ac:chgData name="Paul Bloemers" userId="fe3832ff3b233e04" providerId="LiveId" clId="{795E8F62-CEA2-42BD-950E-FF2C06CED38C}" dt="2024-08-27T11:22:09.651" v="190" actId="1076"/>
          <ac:picMkLst>
            <pc:docMk/>
            <pc:sldMk cId="1135892526" sldId="265"/>
            <ac:picMk id="9" creationId="{DF0F8A66-C3B9-EE86-4E17-462D2215781D}"/>
          </ac:picMkLst>
        </pc:picChg>
      </pc:sldChg>
      <pc:sldChg chg="addSp delSp modSp new mod modClrScheme modAnim chgLayout">
        <pc:chgData name="Paul Bloemers" userId="fe3832ff3b233e04" providerId="LiveId" clId="{795E8F62-CEA2-42BD-950E-FF2C06CED38C}" dt="2024-08-27T11:20:47.845" v="186"/>
        <pc:sldMkLst>
          <pc:docMk/>
          <pc:sldMk cId="2098942475" sldId="304"/>
        </pc:sldMkLst>
        <pc:spChg chg="del mod ord">
          <ac:chgData name="Paul Bloemers" userId="fe3832ff3b233e04" providerId="LiveId" clId="{795E8F62-CEA2-42BD-950E-FF2C06CED38C}" dt="2024-08-27T11:02:12.530" v="1" actId="700"/>
          <ac:spMkLst>
            <pc:docMk/>
            <pc:sldMk cId="2098942475" sldId="304"/>
            <ac:spMk id="2" creationId="{A16C94DD-091B-6132-1211-9C4E5CAC7C2A}"/>
          </ac:spMkLst>
        </pc:spChg>
        <pc:spChg chg="del mod ord">
          <ac:chgData name="Paul Bloemers" userId="fe3832ff3b233e04" providerId="LiveId" clId="{795E8F62-CEA2-42BD-950E-FF2C06CED38C}" dt="2024-08-27T11:02:12.530" v="1" actId="700"/>
          <ac:spMkLst>
            <pc:docMk/>
            <pc:sldMk cId="2098942475" sldId="304"/>
            <ac:spMk id="3" creationId="{0E2563C0-8FFC-E4B5-5593-55F4695218F0}"/>
          </ac:spMkLst>
        </pc:spChg>
        <pc:spChg chg="add del mod ord">
          <ac:chgData name="Paul Bloemers" userId="fe3832ff3b233e04" providerId="LiveId" clId="{795E8F62-CEA2-42BD-950E-FF2C06CED38C}" dt="2024-08-27T11:02:16.039" v="3" actId="700"/>
          <ac:spMkLst>
            <pc:docMk/>
            <pc:sldMk cId="2098942475" sldId="304"/>
            <ac:spMk id="4" creationId="{940C6C82-9B0B-3C3E-FB53-E099E7524C32}"/>
          </ac:spMkLst>
        </pc:spChg>
        <pc:spChg chg="add del mod ord">
          <ac:chgData name="Paul Bloemers" userId="fe3832ff3b233e04" providerId="LiveId" clId="{795E8F62-CEA2-42BD-950E-FF2C06CED38C}" dt="2024-08-27T11:02:16.039" v="3" actId="700"/>
          <ac:spMkLst>
            <pc:docMk/>
            <pc:sldMk cId="2098942475" sldId="304"/>
            <ac:spMk id="5" creationId="{360CEEE4-CC6C-1E90-E57F-278ADE09C891}"/>
          </ac:spMkLst>
        </pc:spChg>
        <pc:spChg chg="add mod ord">
          <ac:chgData name="Paul Bloemers" userId="fe3832ff3b233e04" providerId="LiveId" clId="{795E8F62-CEA2-42BD-950E-FF2C06CED38C}" dt="2024-08-27T11:05:16.434" v="111" actId="14100"/>
          <ac:spMkLst>
            <pc:docMk/>
            <pc:sldMk cId="2098942475" sldId="304"/>
            <ac:spMk id="6" creationId="{C7D209CF-96A6-74E3-0830-3B9F8E5A2F3A}"/>
          </ac:spMkLst>
        </pc:spChg>
        <pc:spChg chg="add mod">
          <ac:chgData name="Paul Bloemers" userId="fe3832ff3b233e04" providerId="LiveId" clId="{795E8F62-CEA2-42BD-950E-FF2C06CED38C}" dt="2024-08-27T11:19:27.726" v="179" actId="20577"/>
          <ac:spMkLst>
            <pc:docMk/>
            <pc:sldMk cId="2098942475" sldId="304"/>
            <ac:spMk id="7" creationId="{86D3745A-4F2A-0F3E-FA8D-2FF273734704}"/>
          </ac:spMkLst>
        </pc:spChg>
      </pc:sldChg>
      <pc:sldChg chg="addSp delSp modSp new mod modClrScheme modAnim chgLayout">
        <pc:chgData name="Paul Bloemers" userId="fe3832ff3b233e04" providerId="LiveId" clId="{795E8F62-CEA2-42BD-950E-FF2C06CED38C}" dt="2024-08-27T11:41:50.582" v="699"/>
        <pc:sldMkLst>
          <pc:docMk/>
          <pc:sldMk cId="148775845" sldId="305"/>
        </pc:sldMkLst>
        <pc:spChg chg="del mod ord">
          <ac:chgData name="Paul Bloemers" userId="fe3832ff3b233e04" providerId="LiveId" clId="{795E8F62-CEA2-42BD-950E-FF2C06CED38C}" dt="2024-08-27T11:22:22.230" v="192" actId="700"/>
          <ac:spMkLst>
            <pc:docMk/>
            <pc:sldMk cId="148775845" sldId="305"/>
            <ac:spMk id="2" creationId="{2D63C98A-4E13-0B18-C450-A9FCEF726E21}"/>
          </ac:spMkLst>
        </pc:spChg>
        <pc:spChg chg="del">
          <ac:chgData name="Paul Bloemers" userId="fe3832ff3b233e04" providerId="LiveId" clId="{795E8F62-CEA2-42BD-950E-FF2C06CED38C}" dt="2024-08-27T11:22:22.230" v="192" actId="700"/>
          <ac:spMkLst>
            <pc:docMk/>
            <pc:sldMk cId="148775845" sldId="305"/>
            <ac:spMk id="3" creationId="{9EEF286F-77AE-A750-FB4E-BA09BAE5B5A1}"/>
          </ac:spMkLst>
        </pc:spChg>
        <pc:spChg chg="del">
          <ac:chgData name="Paul Bloemers" userId="fe3832ff3b233e04" providerId="LiveId" clId="{795E8F62-CEA2-42BD-950E-FF2C06CED38C}" dt="2024-08-27T11:22:22.230" v="192" actId="700"/>
          <ac:spMkLst>
            <pc:docMk/>
            <pc:sldMk cId="148775845" sldId="305"/>
            <ac:spMk id="4" creationId="{34840E08-C6A5-5E2F-754D-37A1A530A792}"/>
          </ac:spMkLst>
        </pc:spChg>
        <pc:spChg chg="add mod ord">
          <ac:chgData name="Paul Bloemers" userId="fe3832ff3b233e04" providerId="LiveId" clId="{795E8F62-CEA2-42BD-950E-FF2C06CED38C}" dt="2024-08-27T11:28:24.547" v="455" actId="20577"/>
          <ac:spMkLst>
            <pc:docMk/>
            <pc:sldMk cId="148775845" sldId="305"/>
            <ac:spMk id="5" creationId="{0BB34426-B4B2-996A-A550-D2C9ACE0637F}"/>
          </ac:spMkLst>
        </pc:spChg>
        <pc:spChg chg="add mod">
          <ac:chgData name="Paul Bloemers" userId="fe3832ff3b233e04" providerId="LiveId" clId="{795E8F62-CEA2-42BD-950E-FF2C06CED38C}" dt="2024-08-27T11:39:12.117" v="656" actId="552"/>
          <ac:spMkLst>
            <pc:docMk/>
            <pc:sldMk cId="148775845" sldId="305"/>
            <ac:spMk id="7" creationId="{44416FEB-A657-6BBD-D293-EB872D60D939}"/>
          </ac:spMkLst>
        </pc:spChg>
        <pc:spChg chg="add mod">
          <ac:chgData name="Paul Bloemers" userId="fe3832ff3b233e04" providerId="LiveId" clId="{795E8F62-CEA2-42BD-950E-FF2C06CED38C}" dt="2024-08-27T11:37:38.236" v="624" actId="1038"/>
          <ac:spMkLst>
            <pc:docMk/>
            <pc:sldMk cId="148775845" sldId="305"/>
            <ac:spMk id="8" creationId="{80AAE7B0-169F-23D0-E5DE-07A9E0445C0B}"/>
          </ac:spMkLst>
        </pc:spChg>
        <pc:spChg chg="add mod">
          <ac:chgData name="Paul Bloemers" userId="fe3832ff3b233e04" providerId="LiveId" clId="{795E8F62-CEA2-42BD-950E-FF2C06CED38C}" dt="2024-08-27T11:31:52.818" v="520" actId="1076"/>
          <ac:spMkLst>
            <pc:docMk/>
            <pc:sldMk cId="148775845" sldId="305"/>
            <ac:spMk id="10" creationId="{6845983F-4A4B-FDB4-F3EE-25894AA6684C}"/>
          </ac:spMkLst>
        </pc:spChg>
        <pc:spChg chg="add mod">
          <ac:chgData name="Paul Bloemers" userId="fe3832ff3b233e04" providerId="LiveId" clId="{795E8F62-CEA2-42BD-950E-FF2C06CED38C}" dt="2024-08-27T11:39:12.117" v="656" actId="552"/>
          <ac:spMkLst>
            <pc:docMk/>
            <pc:sldMk cId="148775845" sldId="305"/>
            <ac:spMk id="12" creationId="{DAFDB5FF-CA2A-C37F-3970-9F013BB9E2FA}"/>
          </ac:spMkLst>
        </pc:spChg>
        <pc:spChg chg="add mod">
          <ac:chgData name="Paul Bloemers" userId="fe3832ff3b233e04" providerId="LiveId" clId="{795E8F62-CEA2-42BD-950E-FF2C06CED38C}" dt="2024-08-27T11:37:38.236" v="624" actId="1038"/>
          <ac:spMkLst>
            <pc:docMk/>
            <pc:sldMk cId="148775845" sldId="305"/>
            <ac:spMk id="13" creationId="{A720DA7E-F647-05C4-49C7-786E0006D71D}"/>
          </ac:spMkLst>
        </pc:spChg>
        <pc:spChg chg="add mod">
          <ac:chgData name="Paul Bloemers" userId="fe3832ff3b233e04" providerId="LiveId" clId="{795E8F62-CEA2-42BD-950E-FF2C06CED38C}" dt="2024-08-27T11:34:08.027" v="558" actId="1076"/>
          <ac:spMkLst>
            <pc:docMk/>
            <pc:sldMk cId="148775845" sldId="305"/>
            <ac:spMk id="14" creationId="{92FEFB12-A371-8B60-E803-2D0221E91D80}"/>
          </ac:spMkLst>
        </pc:spChg>
        <pc:spChg chg="add mod">
          <ac:chgData name="Paul Bloemers" userId="fe3832ff3b233e04" providerId="LiveId" clId="{795E8F62-CEA2-42BD-950E-FF2C06CED38C}" dt="2024-08-27T11:39:12.117" v="656" actId="552"/>
          <ac:spMkLst>
            <pc:docMk/>
            <pc:sldMk cId="148775845" sldId="305"/>
            <ac:spMk id="16" creationId="{F212184B-45E2-AB05-9C08-524F9DABBC97}"/>
          </ac:spMkLst>
        </pc:spChg>
        <pc:spChg chg="add mod">
          <ac:chgData name="Paul Bloemers" userId="fe3832ff3b233e04" providerId="LiveId" clId="{795E8F62-CEA2-42BD-950E-FF2C06CED38C}" dt="2024-08-27T11:37:38.236" v="624" actId="1038"/>
          <ac:spMkLst>
            <pc:docMk/>
            <pc:sldMk cId="148775845" sldId="305"/>
            <ac:spMk id="17" creationId="{98A12051-12CA-ACAC-9DBF-41DF4133572A}"/>
          </ac:spMkLst>
        </pc:spChg>
        <pc:spChg chg="add mod">
          <ac:chgData name="Paul Bloemers" userId="fe3832ff3b233e04" providerId="LiveId" clId="{795E8F62-CEA2-42BD-950E-FF2C06CED38C}" dt="2024-08-27T11:36:12.386" v="599" actId="1076"/>
          <ac:spMkLst>
            <pc:docMk/>
            <pc:sldMk cId="148775845" sldId="305"/>
            <ac:spMk id="18" creationId="{9D531E31-4661-12B0-510B-4A96F712B30E}"/>
          </ac:spMkLst>
        </pc:spChg>
        <pc:spChg chg="add mod">
          <ac:chgData name="Paul Bloemers" userId="fe3832ff3b233e04" providerId="LiveId" clId="{795E8F62-CEA2-42BD-950E-FF2C06CED38C}" dt="2024-08-27T11:39:12.117" v="656" actId="552"/>
          <ac:spMkLst>
            <pc:docMk/>
            <pc:sldMk cId="148775845" sldId="305"/>
            <ac:spMk id="20" creationId="{06795A20-F16A-8A62-CD13-39FB94464DA8}"/>
          </ac:spMkLst>
        </pc:spChg>
        <pc:spChg chg="add mod">
          <ac:chgData name="Paul Bloemers" userId="fe3832ff3b233e04" providerId="LiveId" clId="{795E8F62-CEA2-42BD-950E-FF2C06CED38C}" dt="2024-08-27T11:37:38.236" v="624" actId="1038"/>
          <ac:spMkLst>
            <pc:docMk/>
            <pc:sldMk cId="148775845" sldId="305"/>
            <ac:spMk id="21" creationId="{0372C8EF-7F12-F5C5-4452-1BB8FD250157}"/>
          </ac:spMkLst>
        </pc:spChg>
        <pc:spChg chg="add mod">
          <ac:chgData name="Paul Bloemers" userId="fe3832ff3b233e04" providerId="LiveId" clId="{795E8F62-CEA2-42BD-950E-FF2C06CED38C}" dt="2024-08-27T11:38:27.028" v="642" actId="20577"/>
          <ac:spMkLst>
            <pc:docMk/>
            <pc:sldMk cId="148775845" sldId="305"/>
            <ac:spMk id="22" creationId="{38BE3C36-D966-D783-EF3E-C577249E257D}"/>
          </ac:spMkLst>
        </pc:spChg>
        <pc:spChg chg="add mod">
          <ac:chgData name="Paul Bloemers" userId="fe3832ff3b233e04" providerId="LiveId" clId="{795E8F62-CEA2-42BD-950E-FF2C06CED38C}" dt="2024-08-27T11:39:12.117" v="656" actId="552"/>
          <ac:spMkLst>
            <pc:docMk/>
            <pc:sldMk cId="148775845" sldId="305"/>
            <ac:spMk id="23" creationId="{F6212A26-607D-8D1B-3CF5-05AFC9AFE355}"/>
          </ac:spMkLst>
        </pc:spChg>
        <pc:spChg chg="add mod">
          <ac:chgData name="Paul Bloemers" userId="fe3832ff3b233e04" providerId="LiveId" clId="{795E8F62-CEA2-42BD-950E-FF2C06CED38C}" dt="2024-08-27T11:39:27.097" v="659" actId="20577"/>
          <ac:spMkLst>
            <pc:docMk/>
            <pc:sldMk cId="148775845" sldId="305"/>
            <ac:spMk id="24" creationId="{26C862CC-13EB-299D-1337-F154FD8CE405}"/>
          </ac:spMkLst>
        </pc:spChg>
        <pc:spChg chg="add mod">
          <ac:chgData name="Paul Bloemers" userId="fe3832ff3b233e04" providerId="LiveId" clId="{795E8F62-CEA2-42BD-950E-FF2C06CED38C}" dt="2024-08-27T11:40:36.762" v="678" actId="1076"/>
          <ac:spMkLst>
            <pc:docMk/>
            <pc:sldMk cId="148775845" sldId="305"/>
            <ac:spMk id="25" creationId="{55440997-0B71-5D91-8C3A-C1438A26F777}"/>
          </ac:spMkLst>
        </pc:spChg>
        <pc:graphicFrameChg chg="add mod modGraphic">
          <ac:chgData name="Paul Bloemers" userId="fe3832ff3b233e04" providerId="LiveId" clId="{795E8F62-CEA2-42BD-950E-FF2C06CED38C}" dt="2024-08-27T11:37:02.644" v="610" actId="21"/>
          <ac:graphicFrameMkLst>
            <pc:docMk/>
            <pc:sldMk cId="148775845" sldId="305"/>
            <ac:graphicFrameMk id="6" creationId="{49882532-9A51-191A-9AFC-AA174F060E88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7549D-3F5D-4905-A1E2-BE11AFA75EF0}" type="datetimeFigureOut">
              <a:rPr lang="nl-NL" smtClean="0"/>
              <a:t>27-8-2024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7CA7A-5983-4181-B31A-CF88D01ABD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7182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7CA7A-5983-4181-B31A-CF88D01ABD9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8653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80DBF-B96A-4328-91FA-32677979A34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1869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80DBF-B96A-4328-91FA-32677979A34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2744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14CE7DE5-FC35-4FFD-AE29-C150217DEEED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2449F54E-C47E-4B61-8DF0-516E154B1163}"/>
              </a:ext>
            </a:extLst>
          </p:cNvPr>
          <p:cNvGrpSpPr/>
          <p:nvPr/>
        </p:nvGrpSpPr>
        <p:grpSpPr>
          <a:xfrm>
            <a:off x="4470321" y="-643744"/>
            <a:ext cx="8001078" cy="7768444"/>
            <a:chOff x="4470321" y="-643744"/>
            <a:chExt cx="8001078" cy="7768444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1285F57F-432D-4013-979E-83DAE5EC5DF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BDD80E4D-26F5-404F-B0AB-1C3820B74351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10" name="Tekstvak 9">
            <a:extLst>
              <a:ext uri="{FF2B5EF4-FFF2-40B4-BE49-F238E27FC236}">
                <a16:creationId xmlns:a16="http://schemas.microsoft.com/office/drawing/2014/main" id="{B60AB401-CB0B-4E2D-95D9-3264E568526D}"/>
              </a:ext>
            </a:extLst>
          </p:cNvPr>
          <p:cNvSpPr txBox="1"/>
          <p:nvPr/>
        </p:nvSpPr>
        <p:spPr>
          <a:xfrm>
            <a:off x="10821028" y="6488668"/>
            <a:ext cx="1154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HAVO</a:t>
            </a:r>
          </a:p>
        </p:txBody>
      </p:sp>
      <p:pic>
        <p:nvPicPr>
          <p:cNvPr id="11" name="Afbeelding 1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332D835C-91F6-4596-9A50-C97FEB6F0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654" y="132186"/>
            <a:ext cx="1928692" cy="1243861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92294A8B-377A-461D-87D6-A5AD20E7B6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959100"/>
            <a:ext cx="12192000" cy="17859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nl-NL" b="1" spc="300">
                <a:latin typeface="Arial" panose="020B0604020202020204" pitchFamily="34" charset="0"/>
                <a:cs typeface="Arial" panose="020B0604020202020204" pitchFamily="34" charset="0"/>
              </a:rPr>
              <a:t>TITEL</a:t>
            </a:r>
          </a:p>
        </p:txBody>
      </p:sp>
      <p:sp>
        <p:nvSpPr>
          <p:cNvPr id="13" name="Ondertitel 2">
            <a:extLst>
              <a:ext uri="{FF2B5EF4-FFF2-40B4-BE49-F238E27FC236}">
                <a16:creationId xmlns:a16="http://schemas.microsoft.com/office/drawing/2014/main" id="{3B9BB25F-D78A-4C4C-AAD3-4183547A2E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5081199"/>
            <a:ext cx="12191999" cy="70565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l-NL">
                <a:solidFill>
                  <a:schemeClr val="bg2">
                    <a:lumMod val="25000"/>
                  </a:schemeClr>
                </a:solidFill>
              </a:rPr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114608523"/>
      </p:ext>
    </p:extLst>
  </p:cSld>
  <p:clrMapOvr>
    <a:masterClrMapping/>
  </p:clrMapOvr>
  <p:transition spd="slow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2605C911-2B0A-47F9-8131-5E4DF28ED9A7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4838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2A65210F-4C8B-45D7-891B-619FD1F7FBA0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3CC239E-71CD-4766-A6E8-C2A49B214C58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45266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73766AD9-A3A1-45AA-B861-8D5BF601A55D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8157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E867F45-FC24-404F-930A-15D5F0D09DB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6F2C884-2AD3-44A1-858D-531A631C745D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2953259"/>
      </p:ext>
    </p:extLst>
  </p:cSld>
  <p:clrMapOvr>
    <a:masterClrMapping/>
  </p:clrMapOvr>
  <p:transition spd="slow"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327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29795" y="3274046"/>
            <a:ext cx="6463863" cy="672515"/>
          </a:xfrm>
          <a:prstGeom prst="rect">
            <a:avLst/>
          </a:prstGeom>
        </p:spPr>
        <p:txBody>
          <a:bodyPr/>
          <a:lstStyle>
            <a:lvl1pPr algn="r">
              <a:defRPr spc="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776820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werkingsopd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Tijdelijke aanduiding voor inhoud 31" descr="Potlood">
            <a:extLst>
              <a:ext uri="{FF2B5EF4-FFF2-40B4-BE49-F238E27FC236}">
                <a16:creationId xmlns:a16="http://schemas.microsoft.com/office/drawing/2014/main" id="{FD8AD2E3-2892-4588-B699-34007DE96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1664" y="114847"/>
            <a:ext cx="631825" cy="631825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169E7FA8-7567-403C-9E0A-C4331ED723F6}"/>
              </a:ext>
            </a:extLst>
          </p:cNvPr>
          <p:cNvSpPr/>
          <p:nvPr/>
        </p:nvSpPr>
        <p:spPr>
          <a:xfrm rot="16200000">
            <a:off x="-2586518" y="2990334"/>
            <a:ext cx="61237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kern="1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verwerkingsopdracht</a:t>
            </a:r>
          </a:p>
        </p:txBody>
      </p:sp>
    </p:spTree>
    <p:extLst>
      <p:ext uri="{BB962C8B-B14F-4D97-AF65-F5344CB8AC3E}">
        <p14:creationId xmlns:p14="http://schemas.microsoft.com/office/powerpoint/2010/main" val="3773614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ep 26">
            <a:extLst>
              <a:ext uri="{FF2B5EF4-FFF2-40B4-BE49-F238E27FC236}">
                <a16:creationId xmlns:a16="http://schemas.microsoft.com/office/drawing/2014/main" id="{420C3620-8164-4A81-92CA-0B82147C801E}"/>
              </a:ext>
            </a:extLst>
          </p:cNvPr>
          <p:cNvGrpSpPr/>
          <p:nvPr/>
        </p:nvGrpSpPr>
        <p:grpSpPr>
          <a:xfrm>
            <a:off x="-1017917" y="2013438"/>
            <a:ext cx="13740386" cy="5111262"/>
            <a:chOff x="4470321" y="-643744"/>
            <a:chExt cx="8001078" cy="7768444"/>
          </a:xfrm>
        </p:grpSpPr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498C6F7E-815D-483D-9399-AD0D17AD2D8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FF747F03-1137-45A9-AF03-305F84A89A56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30" name="Tekstvak 29">
            <a:extLst>
              <a:ext uri="{FF2B5EF4-FFF2-40B4-BE49-F238E27FC236}">
                <a16:creationId xmlns:a16="http://schemas.microsoft.com/office/drawing/2014/main" id="{AE168464-A62A-40F4-95A8-DDEE31C367F1}"/>
              </a:ext>
            </a:extLst>
          </p:cNvPr>
          <p:cNvSpPr txBox="1"/>
          <p:nvPr/>
        </p:nvSpPr>
        <p:spPr>
          <a:xfrm>
            <a:off x="10816080" y="6412524"/>
            <a:ext cx="1154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HAVO</a:t>
            </a:r>
          </a:p>
        </p:txBody>
      </p:sp>
      <p:pic>
        <p:nvPicPr>
          <p:cNvPr id="31" name="Afbeelding 3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73585900-6322-4362-9988-1EBEB0DEB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65" y="510256"/>
            <a:ext cx="3033469" cy="195635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B7BD462-2D8E-4923-8D7E-F510B26D0EEF}"/>
              </a:ext>
            </a:extLst>
          </p:cNvPr>
          <p:cNvSpPr/>
          <p:nvPr/>
        </p:nvSpPr>
        <p:spPr>
          <a:xfrm>
            <a:off x="0" y="342900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spc="300" dirty="0">
                <a:latin typeface="Arial" panose="020B0604020202020204" pitchFamily="34" charset="0"/>
                <a:cs typeface="Arial" panose="020B0604020202020204" pitchFamily="34" charset="0"/>
              </a:rPr>
              <a:t>www.economielokaal.nl</a:t>
            </a:r>
            <a:endParaRPr lang="nl-NL" sz="4000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FD5F8B6-BEB0-4C5E-9BA7-889F3543F48E}"/>
              </a:ext>
            </a:extLst>
          </p:cNvPr>
          <p:cNvSpPr/>
          <p:nvPr/>
        </p:nvSpPr>
        <p:spPr>
          <a:xfrm>
            <a:off x="3908540" y="4582773"/>
            <a:ext cx="4374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>
                <a:solidFill>
                  <a:schemeClr val="bg2">
                    <a:lumMod val="25000"/>
                  </a:schemeClr>
                </a:solidFill>
              </a:rPr>
              <a:t>voor een stijgende lijn !</a:t>
            </a:r>
          </a:p>
        </p:txBody>
      </p:sp>
    </p:spTree>
    <p:extLst>
      <p:ext uri="{BB962C8B-B14F-4D97-AF65-F5344CB8AC3E}">
        <p14:creationId xmlns:p14="http://schemas.microsoft.com/office/powerpoint/2010/main" val="4214505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werkingsopd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Tijdelijke aanduiding voor inhoud 31" descr="Potlood">
            <a:extLst>
              <a:ext uri="{FF2B5EF4-FFF2-40B4-BE49-F238E27FC236}">
                <a16:creationId xmlns:a16="http://schemas.microsoft.com/office/drawing/2014/main" id="{FD8AD2E3-2892-4588-B699-34007DE96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1664" y="114847"/>
            <a:ext cx="631825" cy="631825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169E7FA8-7567-403C-9E0A-C4331ED723F6}"/>
              </a:ext>
            </a:extLst>
          </p:cNvPr>
          <p:cNvSpPr/>
          <p:nvPr/>
        </p:nvSpPr>
        <p:spPr>
          <a:xfrm rot="16200000">
            <a:off x="-2586518" y="2990334"/>
            <a:ext cx="61237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kern="1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verwerkingsopdracht</a:t>
            </a:r>
          </a:p>
        </p:txBody>
      </p:sp>
    </p:spTree>
    <p:extLst>
      <p:ext uri="{BB962C8B-B14F-4D97-AF65-F5344CB8AC3E}">
        <p14:creationId xmlns:p14="http://schemas.microsoft.com/office/powerpoint/2010/main" val="1314081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575A89EF-3A8B-49A6-9C33-1E4F8BA4047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0AF7347-02D9-4736-BB7E-EC0E086F8DB9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882373622"/>
      </p:ext>
    </p:extLst>
  </p:cSld>
  <p:clrMapOvr>
    <a:masterClrMapping/>
  </p:clrMapOvr>
  <p:transition spd="slow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9E740AC1-EFFF-477E-8260-FA2FF6CF5AB7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807B00C-668A-4BF1-A6E4-7A5729DB8C4D}"/>
              </a:ext>
            </a:extLst>
          </p:cNvPr>
          <p:cNvSpPr txBox="1"/>
          <p:nvPr/>
        </p:nvSpPr>
        <p:spPr>
          <a:xfrm>
            <a:off x="4562790" y="171891"/>
            <a:ext cx="30664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DEZE</a:t>
            </a:r>
          </a:p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PRESENTATIE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60A215D-1695-4727-9547-7AEF3CD24DAE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5722A8D-E090-4276-8005-D5472C387663}"/>
              </a:ext>
            </a:extLst>
          </p:cNvPr>
          <p:cNvSpPr/>
          <p:nvPr/>
        </p:nvSpPr>
        <p:spPr>
          <a:xfrm rot="16200000">
            <a:off x="-2918462" y="3194353"/>
            <a:ext cx="6865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spc="600" dirty="0"/>
              <a:t>economielokaal voor 45 havo</a:t>
            </a:r>
          </a:p>
        </p:txBody>
      </p:sp>
      <p:sp>
        <p:nvSpPr>
          <p:cNvPr id="18" name="Pijl: vijfhoek 17">
            <a:extLst>
              <a:ext uri="{FF2B5EF4-FFF2-40B4-BE49-F238E27FC236}">
                <a16:creationId xmlns:a16="http://schemas.microsoft.com/office/drawing/2014/main" id="{A660FE69-9B18-4214-8039-DD6D2FAEA9A2}"/>
              </a:ext>
            </a:extLst>
          </p:cNvPr>
          <p:cNvSpPr/>
          <p:nvPr/>
        </p:nvSpPr>
        <p:spPr>
          <a:xfrm>
            <a:off x="2162175" y="3429000"/>
            <a:ext cx="1028700" cy="576000"/>
          </a:xfrm>
          <a:prstGeom prst="homePlate">
            <a:avLst/>
          </a:prstGeom>
          <a:solidFill>
            <a:srgbClr val="258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1</a:t>
            </a:r>
          </a:p>
        </p:txBody>
      </p:sp>
      <p:sp>
        <p:nvSpPr>
          <p:cNvPr id="19" name="Pijl: punthaak 18">
            <a:extLst>
              <a:ext uri="{FF2B5EF4-FFF2-40B4-BE49-F238E27FC236}">
                <a16:creationId xmlns:a16="http://schemas.microsoft.com/office/drawing/2014/main" id="{8E64B550-60CD-4A63-9FAD-648F83E38FCE}"/>
              </a:ext>
            </a:extLst>
          </p:cNvPr>
          <p:cNvSpPr/>
          <p:nvPr/>
        </p:nvSpPr>
        <p:spPr>
          <a:xfrm>
            <a:off x="3038475" y="3429000"/>
            <a:ext cx="8382000" cy="576000"/>
          </a:xfrm>
          <a:prstGeom prst="chevron">
            <a:avLst/>
          </a:prstGeom>
          <a:noFill/>
          <a:ln w="38100"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Pijl: vijfhoek 19">
            <a:extLst>
              <a:ext uri="{FF2B5EF4-FFF2-40B4-BE49-F238E27FC236}">
                <a16:creationId xmlns:a16="http://schemas.microsoft.com/office/drawing/2014/main" id="{1866F006-2917-40F1-BB68-C6ADFC1DA183}"/>
              </a:ext>
            </a:extLst>
          </p:cNvPr>
          <p:cNvSpPr/>
          <p:nvPr/>
        </p:nvSpPr>
        <p:spPr>
          <a:xfrm>
            <a:off x="2162175" y="4152900"/>
            <a:ext cx="1028700" cy="576000"/>
          </a:xfrm>
          <a:prstGeom prst="homePlate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2</a:t>
            </a:r>
          </a:p>
        </p:txBody>
      </p:sp>
      <p:sp>
        <p:nvSpPr>
          <p:cNvPr id="21" name="Pijl: punthaak 20">
            <a:extLst>
              <a:ext uri="{FF2B5EF4-FFF2-40B4-BE49-F238E27FC236}">
                <a16:creationId xmlns:a16="http://schemas.microsoft.com/office/drawing/2014/main" id="{FC6993CF-0AE6-4C3C-898C-FFD42211E9F4}"/>
              </a:ext>
            </a:extLst>
          </p:cNvPr>
          <p:cNvSpPr/>
          <p:nvPr/>
        </p:nvSpPr>
        <p:spPr>
          <a:xfrm>
            <a:off x="3038475" y="4152900"/>
            <a:ext cx="8382000" cy="576000"/>
          </a:xfrm>
          <a:prstGeom prst="chevron">
            <a:avLst/>
          </a:prstGeom>
          <a:noFill/>
          <a:ln w="381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Pijl: vijfhoek 21">
            <a:extLst>
              <a:ext uri="{FF2B5EF4-FFF2-40B4-BE49-F238E27FC236}">
                <a16:creationId xmlns:a16="http://schemas.microsoft.com/office/drawing/2014/main" id="{A92FD04F-835F-473D-976E-511F2381BFBA}"/>
              </a:ext>
            </a:extLst>
          </p:cNvPr>
          <p:cNvSpPr/>
          <p:nvPr/>
        </p:nvSpPr>
        <p:spPr>
          <a:xfrm>
            <a:off x="2162175" y="4888583"/>
            <a:ext cx="1028700" cy="576000"/>
          </a:xfrm>
          <a:prstGeom prst="homePlate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3</a:t>
            </a:r>
          </a:p>
        </p:txBody>
      </p:sp>
      <p:sp>
        <p:nvSpPr>
          <p:cNvPr id="23" name="Pijl: punthaak 22">
            <a:extLst>
              <a:ext uri="{FF2B5EF4-FFF2-40B4-BE49-F238E27FC236}">
                <a16:creationId xmlns:a16="http://schemas.microsoft.com/office/drawing/2014/main" id="{D166A1A9-F38F-44BE-969E-CB01C50993D4}"/>
              </a:ext>
            </a:extLst>
          </p:cNvPr>
          <p:cNvSpPr/>
          <p:nvPr/>
        </p:nvSpPr>
        <p:spPr>
          <a:xfrm>
            <a:off x="3038475" y="4888583"/>
            <a:ext cx="8382000" cy="576000"/>
          </a:xfrm>
          <a:prstGeom prst="chevron">
            <a:avLst/>
          </a:prstGeom>
          <a:noFill/>
          <a:ln w="381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7" name="Tijdelijke aanduiding voor tekst 2">
            <a:extLst>
              <a:ext uri="{FF2B5EF4-FFF2-40B4-BE49-F238E27FC236}">
                <a16:creationId xmlns:a16="http://schemas.microsoft.com/office/drawing/2014/main" id="{8BBC9B00-4EE0-4490-9C58-79490B9D5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8881" y="3488256"/>
            <a:ext cx="7534289" cy="461665"/>
          </a:xfrm>
        </p:spPr>
        <p:txBody>
          <a:bodyPr anchor="ctr"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2">
            <a:extLst>
              <a:ext uri="{FF2B5EF4-FFF2-40B4-BE49-F238E27FC236}">
                <a16:creationId xmlns:a16="http://schemas.microsoft.com/office/drawing/2014/main" id="{521E979D-91E4-4B6F-B53B-00EDD1B2149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358881" y="4209816"/>
            <a:ext cx="7534289" cy="461665"/>
          </a:xfrm>
        </p:spPr>
        <p:txBody>
          <a:bodyPr anchor="ctr"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ijdelijke aanduiding voor tekst 2">
            <a:extLst>
              <a:ext uri="{FF2B5EF4-FFF2-40B4-BE49-F238E27FC236}">
                <a16:creationId xmlns:a16="http://schemas.microsoft.com/office/drawing/2014/main" id="{9B49DFA4-9B80-4EA3-B3F2-71D70AF5B7B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358881" y="4947401"/>
            <a:ext cx="7534289" cy="461665"/>
          </a:xfrm>
        </p:spPr>
        <p:txBody>
          <a:bodyPr anchor="ctr"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41800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1219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6A2DDDEB-8ECD-444E-BC0B-77269F781C5F}"/>
              </a:ext>
            </a:extLst>
          </p:cNvPr>
          <p:cNvSpPr/>
          <p:nvPr/>
        </p:nvSpPr>
        <p:spPr>
          <a:xfrm>
            <a:off x="4724399" y="-622300"/>
            <a:ext cx="7747000" cy="7747000"/>
          </a:xfrm>
          <a:custGeom>
            <a:avLst/>
            <a:gdLst>
              <a:gd name="connsiteX0" fmla="*/ 7708900 w 7747000"/>
              <a:gd name="connsiteY0" fmla="*/ 723900 h 7747000"/>
              <a:gd name="connsiteX1" fmla="*/ 7708900 w 7747000"/>
              <a:gd name="connsiteY1" fmla="*/ 7747000 h 7747000"/>
              <a:gd name="connsiteX2" fmla="*/ 0 w 7747000"/>
              <a:gd name="connsiteY2" fmla="*/ 7747000 h 7747000"/>
              <a:gd name="connsiteX3" fmla="*/ 7747000 w 7747000"/>
              <a:gd name="connsiteY3" fmla="*/ 0 h 7747000"/>
              <a:gd name="connsiteX4" fmla="*/ 7747000 w 7747000"/>
              <a:gd name="connsiteY4" fmla="*/ 1143000 h 774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7000" h="7747000">
                <a:moveTo>
                  <a:pt x="7708900" y="723900"/>
                </a:moveTo>
                <a:lnTo>
                  <a:pt x="7708900" y="7747000"/>
                </a:lnTo>
                <a:lnTo>
                  <a:pt x="0" y="7747000"/>
                </a:lnTo>
                <a:lnTo>
                  <a:pt x="7747000" y="0"/>
                </a:lnTo>
                <a:lnTo>
                  <a:pt x="7747000" y="1143000"/>
                </a:lnTo>
              </a:path>
            </a:pathLst>
          </a:custGeom>
          <a:solidFill>
            <a:srgbClr val="1A80B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052081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715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B4E8A1-2EEC-4975-BAEC-4FDCAA9FB204}"/>
              </a:ext>
            </a:extLst>
          </p:cNvPr>
          <p:cNvSpPr/>
          <p:nvPr/>
        </p:nvSpPr>
        <p:spPr>
          <a:xfrm>
            <a:off x="7152000" y="-7626"/>
            <a:ext cx="5040000" cy="6865625"/>
          </a:xfrm>
          <a:prstGeom prst="rect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800362309"/>
      </p:ext>
    </p:extLst>
  </p:cSld>
  <p:clrMapOvr>
    <a:masterClrMapping/>
  </p:clrMapOvr>
  <p:transition spd="slow">
    <p:blinds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6825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C1D4CA26-6F05-4994-BA46-E0DAC85EB45E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4461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715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B4E8A1-2EEC-4975-BAEC-4FDCAA9FB204}"/>
              </a:ext>
            </a:extLst>
          </p:cNvPr>
          <p:cNvSpPr/>
          <p:nvPr/>
        </p:nvSpPr>
        <p:spPr>
          <a:xfrm>
            <a:off x="7152000" y="-7626"/>
            <a:ext cx="5040000" cy="6865625"/>
          </a:xfrm>
          <a:prstGeom prst="rect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0428021"/>
      </p:ext>
    </p:extLst>
  </p:cSld>
  <p:clrMapOvr>
    <a:masterClrMapping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1219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6A2DDDEB-8ECD-444E-BC0B-77269F781C5F}"/>
              </a:ext>
            </a:extLst>
          </p:cNvPr>
          <p:cNvSpPr/>
          <p:nvPr/>
        </p:nvSpPr>
        <p:spPr>
          <a:xfrm>
            <a:off x="4724399" y="-622300"/>
            <a:ext cx="7747000" cy="7747000"/>
          </a:xfrm>
          <a:custGeom>
            <a:avLst/>
            <a:gdLst>
              <a:gd name="connsiteX0" fmla="*/ 7708900 w 7747000"/>
              <a:gd name="connsiteY0" fmla="*/ 723900 h 7747000"/>
              <a:gd name="connsiteX1" fmla="*/ 7708900 w 7747000"/>
              <a:gd name="connsiteY1" fmla="*/ 7747000 h 7747000"/>
              <a:gd name="connsiteX2" fmla="*/ 0 w 7747000"/>
              <a:gd name="connsiteY2" fmla="*/ 7747000 h 7747000"/>
              <a:gd name="connsiteX3" fmla="*/ 7747000 w 7747000"/>
              <a:gd name="connsiteY3" fmla="*/ 0 h 7747000"/>
              <a:gd name="connsiteX4" fmla="*/ 7747000 w 7747000"/>
              <a:gd name="connsiteY4" fmla="*/ 1143000 h 774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7000" h="7747000">
                <a:moveTo>
                  <a:pt x="7708900" y="723900"/>
                </a:moveTo>
                <a:lnTo>
                  <a:pt x="7708900" y="7747000"/>
                </a:lnTo>
                <a:lnTo>
                  <a:pt x="0" y="7747000"/>
                </a:lnTo>
                <a:lnTo>
                  <a:pt x="7747000" y="0"/>
                </a:lnTo>
                <a:lnTo>
                  <a:pt x="7747000" y="1143000"/>
                </a:lnTo>
              </a:path>
            </a:pathLst>
          </a:custGeom>
          <a:solidFill>
            <a:srgbClr val="1A80B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933953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6825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C1D4CA26-6F05-4994-BA46-E0DAC85EB45E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7649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en object - al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9FD9C8C0-4AEF-42AC-A04B-5DF029A07915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6825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790165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en object -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4817D107-E28C-44CF-A1CE-941769E35A46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22552BC-0A7A-45B7-83F2-D843FE1449B5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6825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066252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575A89EF-3A8B-49A6-9C33-1E4F8BA4047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0AF7347-02D9-4736-BB7E-EC0E086F8DB9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702840479"/>
      </p:ext>
    </p:extLst>
  </p:cSld>
  <p:clrMapOvr>
    <a:masterClrMapping/>
  </p:clrMapOvr>
  <p:transition spd="slow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3EE39723-ACA9-4F75-B73F-491D9F0EBB87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016558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7831EE4-C1F5-4143-9C1E-30F11F03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94" y="365125"/>
            <a:ext cx="11519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8251DE-9F98-4D51-838B-9224758A1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693" y="1825625"/>
            <a:ext cx="11519647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6815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blinds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7831EE4-C1F5-4143-9C1E-30F11F03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94" y="365125"/>
            <a:ext cx="11519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8251DE-9F98-4D51-838B-9224758A1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693" y="1825625"/>
            <a:ext cx="11519647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14148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1" r:id="rId2"/>
    <p:sldLayoutId id="2147483687" r:id="rId3"/>
    <p:sldLayoutId id="2147483686" r:id="rId4"/>
    <p:sldLayoutId id="2147483688" r:id="rId5"/>
  </p:sldLayoutIdLst>
  <p:transition spd="slow">
    <p:blinds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CE271E-92F6-9289-355A-A1B5043ECA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(flexibele) wisselkoers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83D6224-04C6-0845-008A-2B22F5CE2F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keuzeonderwerp </a:t>
            </a:r>
          </a:p>
        </p:txBody>
      </p:sp>
    </p:spTree>
    <p:extLst>
      <p:ext uri="{BB962C8B-B14F-4D97-AF65-F5344CB8AC3E}">
        <p14:creationId xmlns:p14="http://schemas.microsoft.com/office/powerpoint/2010/main" val="2654043076"/>
      </p:ext>
    </p:extLst>
  </p:cSld>
  <p:clrMapOvr>
    <a:masterClrMapping/>
  </p:clrMapOvr>
  <p:transition spd="slow"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Valutamarkt: </a:t>
            </a:r>
            <a:r>
              <a:rPr lang="nl-NL" sz="2400" dirty="0"/>
              <a:t>flexibele wisselkoersen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06956" y="1619250"/>
            <a:ext cx="5442725" cy="3933354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nl-NL" sz="1800" dirty="0"/>
              <a:t>Gebeurtenissen in de economie (VS) hebben via veranderde geldstromen invloed op de wisselkoers: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nl-NL" sz="1800" b="1" dirty="0"/>
              <a:t>economische groei</a:t>
            </a:r>
            <a:r>
              <a:rPr lang="nl-NL" sz="1800" dirty="0"/>
              <a:t>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nl-NL" sz="1600" dirty="0"/>
              <a:t>laat de import toenemen;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nl-NL" sz="1600" dirty="0"/>
              <a:t>aanbod stijgt (koers daalt)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nl-NL" sz="1800" b="1" dirty="0"/>
              <a:t>slechtere concurrentiepositie </a:t>
            </a:r>
            <a:r>
              <a:rPr lang="nl-NL" sz="1800" dirty="0"/>
              <a:t>(</a:t>
            </a:r>
            <a:r>
              <a:rPr lang="nl-NL" sz="1800" b="1" dirty="0"/>
              <a:t>hoge inflatie</a:t>
            </a:r>
            <a:r>
              <a:rPr lang="nl-NL" sz="1800" dirty="0"/>
              <a:t>)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nl-NL" sz="1600" dirty="0"/>
              <a:t>zorgt voor minder export;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nl-NL" sz="1600" dirty="0"/>
              <a:t>vraag daalt (koers daalt)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nl-NL" sz="1800" b="1" dirty="0"/>
              <a:t>economische groei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nl-NL" sz="1600" dirty="0"/>
              <a:t>trekt buitenlandse beleggers/investeerders;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nl-NL" sz="1600" dirty="0"/>
              <a:t>vraag stijgt (koers stijgt)</a:t>
            </a:r>
            <a:endParaRPr lang="nl-NL" sz="14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nl-NL" sz="1800" b="1" dirty="0"/>
              <a:t>een stijging van de rente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nl-NL" sz="1600" dirty="0"/>
              <a:t>trekt buitenlandse beleggers;</a:t>
            </a:r>
            <a:r>
              <a:rPr lang="nl-NL" sz="1800" dirty="0"/>
              <a:t> 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nl-NL" sz="1600" dirty="0"/>
              <a:t>vraag stijgt (koers stijgt)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nl-NL" sz="1600" dirty="0"/>
              <a:t>ook: aanbod daalt (koers daalt)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nl-NL" sz="1500" dirty="0"/>
          </a:p>
        </p:txBody>
      </p:sp>
      <p:sp>
        <p:nvSpPr>
          <p:cNvPr id="44" name="Tekstvak 43"/>
          <p:cNvSpPr txBox="1"/>
          <p:nvPr/>
        </p:nvSpPr>
        <p:spPr>
          <a:xfrm>
            <a:off x="479376" y="6161528"/>
            <a:ext cx="156164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nl-NL" dirty="0"/>
              <a:t>Gebeurtenis</a:t>
            </a:r>
          </a:p>
        </p:txBody>
      </p:sp>
      <p:sp>
        <p:nvSpPr>
          <p:cNvPr id="45" name="Tekstvak 44"/>
          <p:cNvSpPr txBox="1"/>
          <p:nvPr/>
        </p:nvSpPr>
        <p:spPr>
          <a:xfrm>
            <a:off x="2826622" y="6023029"/>
            <a:ext cx="1582484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nl-NL" dirty="0"/>
              <a:t>Internationale</a:t>
            </a:r>
            <a:br>
              <a:rPr lang="nl-NL" dirty="0"/>
            </a:br>
            <a:r>
              <a:rPr lang="nl-NL" dirty="0"/>
              <a:t>geldstroom</a:t>
            </a:r>
          </a:p>
        </p:txBody>
      </p:sp>
      <p:sp>
        <p:nvSpPr>
          <p:cNvPr id="46" name="Tekstvak 45"/>
          <p:cNvSpPr txBox="1"/>
          <p:nvPr/>
        </p:nvSpPr>
        <p:spPr>
          <a:xfrm>
            <a:off x="5303912" y="6023029"/>
            <a:ext cx="1571264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nl-NL" dirty="0" err="1"/>
              <a:t>Q</a:t>
            </a:r>
            <a:r>
              <a:rPr lang="nl-NL" baseline="-25000" dirty="0" err="1"/>
              <a:t>v</a:t>
            </a:r>
            <a:r>
              <a:rPr lang="nl-NL" dirty="0"/>
              <a:t> en/of </a:t>
            </a:r>
            <a:r>
              <a:rPr lang="nl-NL" dirty="0" err="1"/>
              <a:t>Q</a:t>
            </a:r>
            <a:r>
              <a:rPr lang="nl-NL" baseline="-25000" dirty="0" err="1"/>
              <a:t>a</a:t>
            </a:r>
            <a:endParaRPr lang="nl-NL" baseline="-25000" dirty="0"/>
          </a:p>
          <a:p>
            <a:pPr algn="ctr"/>
            <a:r>
              <a:rPr lang="nl-NL" dirty="0"/>
              <a:t>valutamarkt</a:t>
            </a:r>
          </a:p>
        </p:txBody>
      </p:sp>
      <p:sp>
        <p:nvSpPr>
          <p:cNvPr id="47" name="Tekstvak 46"/>
          <p:cNvSpPr txBox="1"/>
          <p:nvPr/>
        </p:nvSpPr>
        <p:spPr>
          <a:xfrm>
            <a:off x="7427752" y="6161528"/>
            <a:ext cx="1404552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Wisselkoers</a:t>
            </a:r>
          </a:p>
        </p:txBody>
      </p:sp>
      <p:cxnSp>
        <p:nvCxnSpPr>
          <p:cNvPr id="48" name="Rechte verbindingslijn met pijl 47"/>
          <p:cNvCxnSpPr>
            <a:cxnSpLocks/>
            <a:stCxn id="44" idx="3"/>
            <a:endCxn id="45" idx="1"/>
          </p:cNvCxnSpPr>
          <p:nvPr/>
        </p:nvCxnSpPr>
        <p:spPr>
          <a:xfrm>
            <a:off x="2041022" y="6346194"/>
            <a:ext cx="785600" cy="1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>
            <a:cxnSpLocks/>
            <a:stCxn id="45" idx="3"/>
            <a:endCxn id="46" idx="1"/>
          </p:cNvCxnSpPr>
          <p:nvPr/>
        </p:nvCxnSpPr>
        <p:spPr>
          <a:xfrm>
            <a:off x="4409106" y="6346195"/>
            <a:ext cx="894806" cy="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Rechte verbindingslijn met pijl 49"/>
          <p:cNvCxnSpPr>
            <a:cxnSpLocks/>
            <a:stCxn id="46" idx="3"/>
            <a:endCxn id="47" idx="1"/>
          </p:cNvCxnSpPr>
          <p:nvPr/>
        </p:nvCxnSpPr>
        <p:spPr>
          <a:xfrm flipV="1">
            <a:off x="6875176" y="6346194"/>
            <a:ext cx="552576" cy="1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2FFAE4F-7E8B-40C2-9F86-7F7DB825D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1996" y="3263946"/>
            <a:ext cx="2964373" cy="2704155"/>
          </a:xfrm>
          <a:prstGeom prst="rect">
            <a:avLst/>
          </a:prstGeom>
        </p:spPr>
      </p:pic>
      <p:pic>
        <p:nvPicPr>
          <p:cNvPr id="87" name="Afbeelding 86" descr="Afbeelding met tekst, kaart&#10;&#10;Automatisch gegenereerde beschrijving">
            <a:extLst>
              <a:ext uri="{FF2B5EF4-FFF2-40B4-BE49-F238E27FC236}">
                <a16:creationId xmlns:a16="http://schemas.microsoft.com/office/drawing/2014/main" id="{FDDD0466-EF0A-4544-A66B-566CB592E8D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06" y="1847116"/>
            <a:ext cx="2057140" cy="1440000"/>
          </a:xfrm>
          <a:prstGeom prst="rect">
            <a:avLst/>
          </a:prstGeom>
        </p:spPr>
      </p:pic>
      <p:pic>
        <p:nvPicPr>
          <p:cNvPr id="88" name="Afbeelding 87">
            <a:extLst>
              <a:ext uri="{FF2B5EF4-FFF2-40B4-BE49-F238E27FC236}">
                <a16:creationId xmlns:a16="http://schemas.microsoft.com/office/drawing/2014/main" id="{E6517EA8-91A0-485A-8C84-A7DB33B57E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45"/>
          <a:stretch/>
        </p:blipFill>
        <p:spPr>
          <a:xfrm>
            <a:off x="10200456" y="1302729"/>
            <a:ext cx="1684588" cy="1944000"/>
          </a:xfrm>
          <a:prstGeom prst="rect">
            <a:avLst/>
          </a:prstGeom>
        </p:spPr>
      </p:pic>
      <p:sp>
        <p:nvSpPr>
          <p:cNvPr id="89" name="Tekstvak 88">
            <a:extLst>
              <a:ext uri="{FF2B5EF4-FFF2-40B4-BE49-F238E27FC236}">
                <a16:creationId xmlns:a16="http://schemas.microsoft.com/office/drawing/2014/main" id="{0FB15E1E-655E-4892-B96F-8EE6D5A5066B}"/>
              </a:ext>
            </a:extLst>
          </p:cNvPr>
          <p:cNvSpPr txBox="1"/>
          <p:nvPr/>
        </p:nvSpPr>
        <p:spPr>
          <a:xfrm>
            <a:off x="10704512" y="2274729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C00000"/>
                </a:solidFill>
              </a:rPr>
              <a:t>€</a:t>
            </a:r>
            <a:endParaRPr lang="nl-NL" sz="4400" b="1" dirty="0">
              <a:solidFill>
                <a:srgbClr val="C00000"/>
              </a:solidFill>
            </a:endParaRPr>
          </a:p>
        </p:txBody>
      </p:sp>
      <p:sp>
        <p:nvSpPr>
          <p:cNvPr id="90" name="Tekstvak 89">
            <a:extLst>
              <a:ext uri="{FF2B5EF4-FFF2-40B4-BE49-F238E27FC236}">
                <a16:creationId xmlns:a16="http://schemas.microsoft.com/office/drawing/2014/main" id="{19A30E91-9AB8-49AA-BFD2-BF3DDAFD8DC0}"/>
              </a:ext>
            </a:extLst>
          </p:cNvPr>
          <p:cNvSpPr txBox="1"/>
          <p:nvPr/>
        </p:nvSpPr>
        <p:spPr>
          <a:xfrm>
            <a:off x="6633065" y="2235736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C00000"/>
                </a:solidFill>
              </a:rPr>
              <a:t>$</a:t>
            </a:r>
            <a:endParaRPr lang="nl-NL" sz="4400" b="1" dirty="0">
              <a:solidFill>
                <a:srgbClr val="C00000"/>
              </a:solidFill>
            </a:endParaRPr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768049C1-3CC9-4D59-A9D1-F3531B8D9E49}"/>
              </a:ext>
            </a:extLst>
          </p:cNvPr>
          <p:cNvGrpSpPr/>
          <p:nvPr/>
        </p:nvGrpSpPr>
        <p:grpSpPr>
          <a:xfrm>
            <a:off x="7903746" y="2195628"/>
            <a:ext cx="2296710" cy="342622"/>
            <a:chOff x="7903746" y="2195628"/>
            <a:chExt cx="2296710" cy="342622"/>
          </a:xfrm>
        </p:grpSpPr>
        <p:sp>
          <p:nvSpPr>
            <p:cNvPr id="12" name="Pijl: links 11">
              <a:extLst>
                <a:ext uri="{FF2B5EF4-FFF2-40B4-BE49-F238E27FC236}">
                  <a16:creationId xmlns:a16="http://schemas.microsoft.com/office/drawing/2014/main" id="{C2A7E73E-6DB4-4525-9D77-A75CCD15E16F}"/>
                </a:ext>
              </a:extLst>
            </p:cNvPr>
            <p:cNvSpPr/>
            <p:nvPr/>
          </p:nvSpPr>
          <p:spPr>
            <a:xfrm>
              <a:off x="7903746" y="2207738"/>
              <a:ext cx="2296710" cy="320385"/>
            </a:xfrm>
            <a:prstGeom prst="leftArrow">
              <a:avLst/>
            </a:prstGeom>
            <a:solidFill>
              <a:srgbClr val="5289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92" name="Afbeelding 91" descr="Afbeelding met tekst, krant&#10;&#10;Automatisch gegenereerde beschrijving">
              <a:extLst>
                <a:ext uri="{FF2B5EF4-FFF2-40B4-BE49-F238E27FC236}">
                  <a16:creationId xmlns:a16="http://schemas.microsoft.com/office/drawing/2014/main" id="{E2D8D7A1-0C1E-4E94-9601-24F6228933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65" b="17665"/>
            <a:stretch/>
          </p:blipFill>
          <p:spPr>
            <a:xfrm>
              <a:off x="8106561" y="2214250"/>
              <a:ext cx="751497" cy="324000"/>
            </a:xfrm>
            <a:prstGeom prst="rect">
              <a:avLst/>
            </a:prstGeom>
          </p:spPr>
        </p:pic>
        <p:pic>
          <p:nvPicPr>
            <p:cNvPr id="93" name="Afbeelding 92">
              <a:extLst>
                <a:ext uri="{FF2B5EF4-FFF2-40B4-BE49-F238E27FC236}">
                  <a16:creationId xmlns:a16="http://schemas.microsoft.com/office/drawing/2014/main" id="{147E5EF5-3718-460D-8537-91AC76F892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42" t="25662" r="20070" b="26232"/>
            <a:stretch/>
          </p:blipFill>
          <p:spPr>
            <a:xfrm>
              <a:off x="9509560" y="2195628"/>
              <a:ext cx="618623" cy="324000"/>
            </a:xfrm>
            <a:prstGeom prst="rect">
              <a:avLst/>
            </a:prstGeom>
          </p:spPr>
        </p:pic>
      </p:grpSp>
      <p:grpSp>
        <p:nvGrpSpPr>
          <p:cNvPr id="13" name="Groep 12">
            <a:extLst>
              <a:ext uri="{FF2B5EF4-FFF2-40B4-BE49-F238E27FC236}">
                <a16:creationId xmlns:a16="http://schemas.microsoft.com/office/drawing/2014/main" id="{BED0039D-BFF9-4F5C-9212-E1A9128FA1FD}"/>
              </a:ext>
            </a:extLst>
          </p:cNvPr>
          <p:cNvGrpSpPr/>
          <p:nvPr/>
        </p:nvGrpSpPr>
        <p:grpSpPr>
          <a:xfrm>
            <a:off x="7976019" y="2555487"/>
            <a:ext cx="2296710" cy="342622"/>
            <a:chOff x="7976019" y="2555487"/>
            <a:chExt cx="2296710" cy="342622"/>
          </a:xfrm>
        </p:grpSpPr>
        <p:sp>
          <p:nvSpPr>
            <p:cNvPr id="91" name="Pijl: links 90">
              <a:extLst>
                <a:ext uri="{FF2B5EF4-FFF2-40B4-BE49-F238E27FC236}">
                  <a16:creationId xmlns:a16="http://schemas.microsoft.com/office/drawing/2014/main" id="{5B6E1B87-8888-49CF-9941-3B6C4258EB95}"/>
                </a:ext>
              </a:extLst>
            </p:cNvPr>
            <p:cNvSpPr/>
            <p:nvPr/>
          </p:nvSpPr>
          <p:spPr>
            <a:xfrm rot="10800000">
              <a:off x="7976019" y="2557736"/>
              <a:ext cx="2296710" cy="320385"/>
            </a:xfrm>
            <a:prstGeom prst="leftArrow">
              <a:avLst/>
            </a:prstGeom>
            <a:solidFill>
              <a:srgbClr val="5289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94" name="Afbeelding 93" descr="Afbeelding met tekst, krant&#10;&#10;Automatisch gegenereerde beschrijving">
              <a:extLst>
                <a:ext uri="{FF2B5EF4-FFF2-40B4-BE49-F238E27FC236}">
                  <a16:creationId xmlns:a16="http://schemas.microsoft.com/office/drawing/2014/main" id="{C8098B0E-D2C3-4D57-9796-4D0DAA0531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65" b="17665"/>
            <a:stretch/>
          </p:blipFill>
          <p:spPr>
            <a:xfrm>
              <a:off x="8032053" y="2574109"/>
              <a:ext cx="751497" cy="324000"/>
            </a:xfrm>
            <a:prstGeom prst="rect">
              <a:avLst/>
            </a:prstGeom>
          </p:spPr>
        </p:pic>
        <p:pic>
          <p:nvPicPr>
            <p:cNvPr id="95" name="Afbeelding 94">
              <a:extLst>
                <a:ext uri="{FF2B5EF4-FFF2-40B4-BE49-F238E27FC236}">
                  <a16:creationId xmlns:a16="http://schemas.microsoft.com/office/drawing/2014/main" id="{2CE14F52-2D3C-40D4-87F7-9A6C5B4B66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42" t="25662" r="20070" b="26232"/>
            <a:stretch/>
          </p:blipFill>
          <p:spPr>
            <a:xfrm>
              <a:off x="9435052" y="2555487"/>
              <a:ext cx="618623" cy="324000"/>
            </a:xfrm>
            <a:prstGeom prst="rect">
              <a:avLst/>
            </a:prstGeom>
          </p:spPr>
        </p:pic>
      </p:grpSp>
      <p:grpSp>
        <p:nvGrpSpPr>
          <p:cNvPr id="96" name="Groep 95">
            <a:extLst>
              <a:ext uri="{FF2B5EF4-FFF2-40B4-BE49-F238E27FC236}">
                <a16:creationId xmlns:a16="http://schemas.microsoft.com/office/drawing/2014/main" id="{B3522EBD-E654-4E5C-A32A-EBB3E2E8077A}"/>
              </a:ext>
            </a:extLst>
          </p:cNvPr>
          <p:cNvGrpSpPr/>
          <p:nvPr/>
        </p:nvGrpSpPr>
        <p:grpSpPr>
          <a:xfrm>
            <a:off x="7903746" y="2195628"/>
            <a:ext cx="2296710" cy="342622"/>
            <a:chOff x="7903746" y="2195628"/>
            <a:chExt cx="2296710" cy="342622"/>
          </a:xfrm>
        </p:grpSpPr>
        <p:sp>
          <p:nvSpPr>
            <p:cNvPr id="97" name="Pijl: links 96">
              <a:extLst>
                <a:ext uri="{FF2B5EF4-FFF2-40B4-BE49-F238E27FC236}">
                  <a16:creationId xmlns:a16="http://schemas.microsoft.com/office/drawing/2014/main" id="{3A860F41-908C-414A-8EC8-10B6E00CEF8E}"/>
                </a:ext>
              </a:extLst>
            </p:cNvPr>
            <p:cNvSpPr/>
            <p:nvPr/>
          </p:nvSpPr>
          <p:spPr>
            <a:xfrm>
              <a:off x="7903746" y="2207738"/>
              <a:ext cx="2296710" cy="320385"/>
            </a:xfrm>
            <a:prstGeom prst="leftArrow">
              <a:avLst/>
            </a:prstGeom>
            <a:solidFill>
              <a:srgbClr val="5289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98" name="Afbeelding 97" descr="Afbeelding met tekst, krant&#10;&#10;Automatisch gegenereerde beschrijving">
              <a:extLst>
                <a:ext uri="{FF2B5EF4-FFF2-40B4-BE49-F238E27FC236}">
                  <a16:creationId xmlns:a16="http://schemas.microsoft.com/office/drawing/2014/main" id="{CAB601DB-F306-42E7-926E-7941ADA603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65" b="17665"/>
            <a:stretch/>
          </p:blipFill>
          <p:spPr>
            <a:xfrm>
              <a:off x="8106561" y="2214250"/>
              <a:ext cx="751497" cy="324000"/>
            </a:xfrm>
            <a:prstGeom prst="rect">
              <a:avLst/>
            </a:prstGeom>
          </p:spPr>
        </p:pic>
        <p:pic>
          <p:nvPicPr>
            <p:cNvPr id="99" name="Afbeelding 98">
              <a:extLst>
                <a:ext uri="{FF2B5EF4-FFF2-40B4-BE49-F238E27FC236}">
                  <a16:creationId xmlns:a16="http://schemas.microsoft.com/office/drawing/2014/main" id="{1893A3F8-A28F-443F-8578-8352A11C88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42" t="25662" r="20070" b="26232"/>
            <a:stretch/>
          </p:blipFill>
          <p:spPr>
            <a:xfrm>
              <a:off x="9509560" y="2195628"/>
              <a:ext cx="618623" cy="324000"/>
            </a:xfrm>
            <a:prstGeom prst="rect">
              <a:avLst/>
            </a:prstGeom>
          </p:spPr>
        </p:pic>
      </p:grpSp>
      <p:grpSp>
        <p:nvGrpSpPr>
          <p:cNvPr id="104" name="Groep 103">
            <a:extLst>
              <a:ext uri="{FF2B5EF4-FFF2-40B4-BE49-F238E27FC236}">
                <a16:creationId xmlns:a16="http://schemas.microsoft.com/office/drawing/2014/main" id="{D8BEA827-1FEC-4AF5-B299-10C47A5121C2}"/>
              </a:ext>
            </a:extLst>
          </p:cNvPr>
          <p:cNvGrpSpPr/>
          <p:nvPr/>
        </p:nvGrpSpPr>
        <p:grpSpPr>
          <a:xfrm>
            <a:off x="7903746" y="2195628"/>
            <a:ext cx="2296710" cy="342622"/>
            <a:chOff x="7903746" y="2195628"/>
            <a:chExt cx="2296710" cy="342622"/>
          </a:xfrm>
        </p:grpSpPr>
        <p:sp>
          <p:nvSpPr>
            <p:cNvPr id="105" name="Pijl: links 104">
              <a:extLst>
                <a:ext uri="{FF2B5EF4-FFF2-40B4-BE49-F238E27FC236}">
                  <a16:creationId xmlns:a16="http://schemas.microsoft.com/office/drawing/2014/main" id="{A409CD7E-4FF1-41FB-948B-4CD85F317C0F}"/>
                </a:ext>
              </a:extLst>
            </p:cNvPr>
            <p:cNvSpPr/>
            <p:nvPr/>
          </p:nvSpPr>
          <p:spPr>
            <a:xfrm>
              <a:off x="7903746" y="2207738"/>
              <a:ext cx="2296710" cy="320385"/>
            </a:xfrm>
            <a:prstGeom prst="leftArrow">
              <a:avLst/>
            </a:prstGeom>
            <a:solidFill>
              <a:srgbClr val="5289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6" name="Afbeelding 105" descr="Afbeelding met tekst, krant&#10;&#10;Automatisch gegenereerde beschrijving">
              <a:extLst>
                <a:ext uri="{FF2B5EF4-FFF2-40B4-BE49-F238E27FC236}">
                  <a16:creationId xmlns:a16="http://schemas.microsoft.com/office/drawing/2014/main" id="{4B4A7A0A-3949-4650-A433-3E824E530E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65" b="17665"/>
            <a:stretch/>
          </p:blipFill>
          <p:spPr>
            <a:xfrm>
              <a:off x="8106561" y="2214250"/>
              <a:ext cx="751497" cy="324000"/>
            </a:xfrm>
            <a:prstGeom prst="rect">
              <a:avLst/>
            </a:prstGeom>
          </p:spPr>
        </p:pic>
        <p:pic>
          <p:nvPicPr>
            <p:cNvPr id="107" name="Afbeelding 106">
              <a:extLst>
                <a:ext uri="{FF2B5EF4-FFF2-40B4-BE49-F238E27FC236}">
                  <a16:creationId xmlns:a16="http://schemas.microsoft.com/office/drawing/2014/main" id="{1075AD29-A76D-4C3A-8A0D-A2EBDE0B60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42" t="25662" r="20070" b="26232"/>
            <a:stretch/>
          </p:blipFill>
          <p:spPr>
            <a:xfrm>
              <a:off x="9509560" y="2195628"/>
              <a:ext cx="618623" cy="324000"/>
            </a:xfrm>
            <a:prstGeom prst="rect">
              <a:avLst/>
            </a:prstGeom>
          </p:spPr>
        </p:pic>
      </p:grp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FAC60548-165B-4562-9A85-740756952FCA}"/>
              </a:ext>
            </a:extLst>
          </p:cNvPr>
          <p:cNvCxnSpPr/>
          <p:nvPr/>
        </p:nvCxnSpPr>
        <p:spPr>
          <a:xfrm flipV="1">
            <a:off x="8455446" y="4437112"/>
            <a:ext cx="1691489" cy="775692"/>
          </a:xfrm>
          <a:prstGeom prst="line">
            <a:avLst/>
          </a:prstGeom>
          <a:ln w="1905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C9635E00-67EB-451A-A5D9-95354253F4E6}"/>
              </a:ext>
            </a:extLst>
          </p:cNvPr>
          <p:cNvCxnSpPr/>
          <p:nvPr/>
        </p:nvCxnSpPr>
        <p:spPr>
          <a:xfrm>
            <a:off x="8539856" y="3613945"/>
            <a:ext cx="1250820" cy="1667276"/>
          </a:xfrm>
          <a:prstGeom prst="line">
            <a:avLst/>
          </a:prstGeom>
          <a:ln w="1905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6171FB29-EB24-45DE-A53C-246435A5D9EE}"/>
              </a:ext>
            </a:extLst>
          </p:cNvPr>
          <p:cNvCxnSpPr>
            <a:cxnSpLocks/>
          </p:cNvCxnSpPr>
          <p:nvPr/>
        </p:nvCxnSpPr>
        <p:spPr>
          <a:xfrm>
            <a:off x="7941223" y="3783731"/>
            <a:ext cx="1142846" cy="1510126"/>
          </a:xfrm>
          <a:prstGeom prst="line">
            <a:avLst/>
          </a:prstGeom>
          <a:ln w="1905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E9D5DA00-928E-4CA6-B1C9-3F9043E44EC3}"/>
              </a:ext>
            </a:extLst>
          </p:cNvPr>
          <p:cNvCxnSpPr/>
          <p:nvPr/>
        </p:nvCxnSpPr>
        <p:spPr>
          <a:xfrm flipV="1">
            <a:off x="7937805" y="4197561"/>
            <a:ext cx="1691489" cy="775692"/>
          </a:xfrm>
          <a:prstGeom prst="line">
            <a:avLst/>
          </a:prstGeom>
          <a:ln w="1905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35338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3C93AAEB-0C1D-433A-A629-5C7FCF7A0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200" dirty="0"/>
              <a:t>Onderstaande gebeurtenissen hebben te maken </a:t>
            </a:r>
            <a:br>
              <a:rPr lang="nl-NL" sz="2200" dirty="0"/>
            </a:br>
            <a:r>
              <a:rPr lang="nl-NL" sz="2200" dirty="0"/>
              <a:t>met Denemarken.</a:t>
            </a:r>
          </a:p>
          <a:p>
            <a:pPr marL="457200" indent="-457200">
              <a:buFont typeface="+mj-lt"/>
              <a:buAutoNum type="arabicParenR"/>
            </a:pPr>
            <a:r>
              <a:rPr lang="nl-NL" sz="2200" dirty="0"/>
              <a:t>Geef van onderstaande gebeurtenissen aan..</a:t>
            </a:r>
          </a:p>
          <a:p>
            <a:pPr marL="914400" lvl="1" indent="-457200">
              <a:buFont typeface="+mj-lt"/>
              <a:buAutoNum type="alphaLcParenR"/>
            </a:pPr>
            <a:r>
              <a:rPr lang="nl-NL" dirty="0"/>
              <a:t>op welke deelrekening van de betalingsbalans het staat</a:t>
            </a:r>
          </a:p>
          <a:p>
            <a:pPr marL="914400" lvl="1" indent="-457200">
              <a:buFont typeface="+mj-lt"/>
              <a:buAutoNum type="alphaLcParenR"/>
            </a:pPr>
            <a:r>
              <a:rPr lang="nl-NL" dirty="0"/>
              <a:t>of het gaat om ontvangsten of betalingen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lphaLcParenR"/>
            </a:pPr>
            <a:r>
              <a:rPr lang="nl-NL" dirty="0"/>
              <a:t>en of de koers van de Deense Kroon stijgt / daalt</a:t>
            </a:r>
          </a:p>
          <a:p>
            <a:pPr marL="457200" lvl="1" indent="0">
              <a:spcAft>
                <a:spcPts val="1200"/>
              </a:spcAft>
              <a:buNone/>
            </a:pPr>
            <a:endParaRPr lang="nl-NL" dirty="0"/>
          </a:p>
          <a:p>
            <a:pPr marL="0" lvl="1" indent="0">
              <a:buNone/>
            </a:pPr>
            <a:endParaRPr lang="nl-NL" dirty="0"/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6551F248-A0D8-47AA-ADBB-1A3C6DA00342}"/>
              </a:ext>
            </a:extLst>
          </p:cNvPr>
          <p:cNvGraphicFramePr>
            <a:graphicFrameLocks noGrp="1"/>
          </p:cNvGraphicFramePr>
          <p:nvPr/>
        </p:nvGraphicFramePr>
        <p:xfrm>
          <a:off x="1460938" y="2811368"/>
          <a:ext cx="10426261" cy="284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527">
                  <a:extLst>
                    <a:ext uri="{9D8B030D-6E8A-4147-A177-3AD203B41FA5}">
                      <a16:colId xmlns:a16="http://schemas.microsoft.com/office/drawing/2014/main" val="3209244200"/>
                    </a:ext>
                  </a:extLst>
                </a:gridCol>
                <a:gridCol w="4688567">
                  <a:extLst>
                    <a:ext uri="{9D8B030D-6E8A-4147-A177-3AD203B41FA5}">
                      <a16:colId xmlns:a16="http://schemas.microsoft.com/office/drawing/2014/main" val="840258944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831563763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1507423082"/>
                    </a:ext>
                  </a:extLst>
                </a:gridCol>
                <a:gridCol w="1398711">
                  <a:extLst>
                    <a:ext uri="{9D8B030D-6E8A-4147-A177-3AD203B41FA5}">
                      <a16:colId xmlns:a16="http://schemas.microsoft.com/office/drawing/2014/main" val="2197585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700" dirty="0"/>
                        <a:t>Deelrekening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700" dirty="0"/>
                        <a:t>Ontvangst/Betaling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700" dirty="0"/>
                        <a:t>Koers DKR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055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De bestedingen van de Deense bevolking stijgen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577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De inflatie in Denemarken stijgt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414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Een Chinees bedrijf bouwt een distributiecentrum nabij Kopenhagen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367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Het Nederlandse pensioenfonds ABP koopt voor 5 miljard Deense kronen Deense staatsobligaties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398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In de zomervakantie gaan veel Denen op vakantie in Zuid Europa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938410"/>
                  </a:ext>
                </a:extLst>
              </a:tr>
            </a:tbl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EA5E2014-3B99-4E16-9418-258ACFEEBE01}"/>
              </a:ext>
            </a:extLst>
          </p:cNvPr>
          <p:cNvSpPr txBox="1"/>
          <p:nvPr/>
        </p:nvSpPr>
        <p:spPr>
          <a:xfrm>
            <a:off x="6376676" y="3196910"/>
            <a:ext cx="1882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258812"/>
                </a:solidFill>
              </a:rPr>
              <a:t>Goederenrekening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575AE3C-CE83-4AD6-B3D6-12B47883DF06}"/>
              </a:ext>
            </a:extLst>
          </p:cNvPr>
          <p:cNvSpPr txBox="1"/>
          <p:nvPr/>
        </p:nvSpPr>
        <p:spPr>
          <a:xfrm>
            <a:off x="8745310" y="3196910"/>
            <a:ext cx="1151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258812"/>
                </a:solidFill>
              </a:rPr>
              <a:t>Betalingen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2BD33E9-18C8-4AD5-A419-AB9450D3C3F8}"/>
              </a:ext>
            </a:extLst>
          </p:cNvPr>
          <p:cNvSpPr txBox="1"/>
          <p:nvPr/>
        </p:nvSpPr>
        <p:spPr>
          <a:xfrm>
            <a:off x="10907061" y="3196910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258812"/>
                </a:solidFill>
              </a:rPr>
              <a:t>daalt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943DC76-F9FE-4296-A339-AFC0DF99221B}"/>
              </a:ext>
            </a:extLst>
          </p:cNvPr>
          <p:cNvSpPr txBox="1"/>
          <p:nvPr/>
        </p:nvSpPr>
        <p:spPr>
          <a:xfrm>
            <a:off x="6376676" y="3572408"/>
            <a:ext cx="1882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258812"/>
                </a:solidFill>
              </a:rPr>
              <a:t>Goederenrekening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23CB2EF-5BDA-48B3-A34F-1E57AC64DC38}"/>
              </a:ext>
            </a:extLst>
          </p:cNvPr>
          <p:cNvSpPr txBox="1"/>
          <p:nvPr/>
        </p:nvSpPr>
        <p:spPr>
          <a:xfrm>
            <a:off x="8646725" y="3572408"/>
            <a:ext cx="1348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258812"/>
                </a:solidFill>
              </a:rPr>
              <a:t>Ontvangsten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99FBB39E-CA8B-45F7-8ABB-0B9FC875ECD7}"/>
              </a:ext>
            </a:extLst>
          </p:cNvPr>
          <p:cNvSpPr txBox="1"/>
          <p:nvPr/>
        </p:nvSpPr>
        <p:spPr>
          <a:xfrm>
            <a:off x="10907061" y="3572408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258812"/>
                </a:solidFill>
              </a:rPr>
              <a:t>daalt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2F366DA3-C9BA-4A7A-8F13-3E58315CE8DE}"/>
              </a:ext>
            </a:extLst>
          </p:cNvPr>
          <p:cNvSpPr txBox="1"/>
          <p:nvPr/>
        </p:nvSpPr>
        <p:spPr>
          <a:xfrm>
            <a:off x="6463238" y="4051759"/>
            <a:ext cx="1709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258812"/>
                </a:solidFill>
              </a:rPr>
              <a:t>Kapitaalrekening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3723642D-01C5-4FBA-B776-79A5B7BEFBAB}"/>
              </a:ext>
            </a:extLst>
          </p:cNvPr>
          <p:cNvSpPr txBox="1"/>
          <p:nvPr/>
        </p:nvSpPr>
        <p:spPr>
          <a:xfrm>
            <a:off x="8646725" y="4051759"/>
            <a:ext cx="1348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258812"/>
                </a:solidFill>
              </a:rPr>
              <a:t>Ontvangsten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19F3446B-0CFD-4376-92C1-D51BDBA914CE}"/>
              </a:ext>
            </a:extLst>
          </p:cNvPr>
          <p:cNvSpPr txBox="1"/>
          <p:nvPr/>
        </p:nvSpPr>
        <p:spPr>
          <a:xfrm>
            <a:off x="10918282" y="4051759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258812"/>
                </a:solidFill>
              </a:rPr>
              <a:t>stijgt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6C06F61E-A99C-4806-91D0-B0C55864AD63}"/>
              </a:ext>
            </a:extLst>
          </p:cNvPr>
          <p:cNvSpPr txBox="1"/>
          <p:nvPr/>
        </p:nvSpPr>
        <p:spPr>
          <a:xfrm>
            <a:off x="6463238" y="4615513"/>
            <a:ext cx="1709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258812"/>
                </a:solidFill>
              </a:rPr>
              <a:t>Kapitaalrekening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932E7147-0036-44FA-AF31-F828D495A375}"/>
              </a:ext>
            </a:extLst>
          </p:cNvPr>
          <p:cNvSpPr txBox="1"/>
          <p:nvPr/>
        </p:nvSpPr>
        <p:spPr>
          <a:xfrm>
            <a:off x="8646725" y="4615513"/>
            <a:ext cx="1348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258812"/>
                </a:solidFill>
              </a:rPr>
              <a:t>Ontvangsten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F1E91B4A-BDB4-4DC8-8172-A29003972359}"/>
              </a:ext>
            </a:extLst>
          </p:cNvPr>
          <p:cNvSpPr txBox="1"/>
          <p:nvPr/>
        </p:nvSpPr>
        <p:spPr>
          <a:xfrm>
            <a:off x="10918282" y="4615513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258812"/>
                </a:solidFill>
              </a:rPr>
              <a:t>stijgt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53E4A9F7-6A87-4736-BD79-0922A806D616}"/>
              </a:ext>
            </a:extLst>
          </p:cNvPr>
          <p:cNvSpPr txBox="1"/>
          <p:nvPr/>
        </p:nvSpPr>
        <p:spPr>
          <a:xfrm>
            <a:off x="6428774" y="5190361"/>
            <a:ext cx="1778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258812"/>
                </a:solidFill>
              </a:rPr>
              <a:t>Dienstenrekening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D8996B15-4705-4E24-84E6-E974F85A6850}"/>
              </a:ext>
            </a:extLst>
          </p:cNvPr>
          <p:cNvSpPr txBox="1"/>
          <p:nvPr/>
        </p:nvSpPr>
        <p:spPr>
          <a:xfrm>
            <a:off x="8745310" y="5190361"/>
            <a:ext cx="1151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258812"/>
                </a:solidFill>
              </a:rPr>
              <a:t>Betalingen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52410A6F-5CC8-4491-9FAE-F03D330D9A5D}"/>
              </a:ext>
            </a:extLst>
          </p:cNvPr>
          <p:cNvSpPr txBox="1"/>
          <p:nvPr/>
        </p:nvSpPr>
        <p:spPr>
          <a:xfrm>
            <a:off x="10907061" y="5190361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258812"/>
                </a:solidFill>
              </a:rPr>
              <a:t>daalt</a:t>
            </a:r>
          </a:p>
        </p:txBody>
      </p:sp>
    </p:spTree>
    <p:extLst>
      <p:ext uri="{BB962C8B-B14F-4D97-AF65-F5344CB8AC3E}">
        <p14:creationId xmlns:p14="http://schemas.microsoft.com/office/powerpoint/2010/main" val="596915561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A7744D5B-B7E9-4D26-8136-96C70ADD7650}"/>
              </a:ext>
            </a:extLst>
          </p:cNvPr>
          <p:cNvSpPr/>
          <p:nvPr/>
        </p:nvSpPr>
        <p:spPr>
          <a:xfrm>
            <a:off x="1809900" y="5585204"/>
            <a:ext cx="6225144" cy="1066785"/>
          </a:xfrm>
          <a:prstGeom prst="rect">
            <a:avLst/>
          </a:prstGeom>
          <a:solidFill>
            <a:srgbClr val="51A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894709D5-8C56-4077-B96C-140BC33B15B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744" y="1976198"/>
            <a:ext cx="4665181" cy="3526009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60938" y="1727101"/>
            <a:ext cx="5041771" cy="48733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1700" dirty="0"/>
              <a:t>Valutamarkt DK t.o.v. €</a:t>
            </a:r>
          </a:p>
          <a:p>
            <a:pPr marL="0" indent="0">
              <a:buNone/>
              <a:tabLst>
                <a:tab pos="360363" algn="l"/>
                <a:tab pos="2509838" algn="l"/>
              </a:tabLst>
            </a:pPr>
            <a:r>
              <a:rPr lang="nl-NL" sz="1700" dirty="0"/>
              <a:t>	</a:t>
            </a:r>
            <a:r>
              <a:rPr lang="nl-NL" sz="1700" dirty="0" err="1"/>
              <a:t>Q</a:t>
            </a:r>
            <a:r>
              <a:rPr lang="nl-NL" sz="1700" baseline="-25000" dirty="0" err="1"/>
              <a:t>v</a:t>
            </a:r>
            <a:r>
              <a:rPr lang="nl-NL" sz="1700" dirty="0"/>
              <a:t> = -10P + 500	</a:t>
            </a:r>
            <a:r>
              <a:rPr lang="nl-NL" sz="1100" dirty="0"/>
              <a:t>P = koers DK in euro’s</a:t>
            </a:r>
            <a:br>
              <a:rPr lang="nl-NL" sz="1700" dirty="0"/>
            </a:br>
            <a:r>
              <a:rPr lang="nl-NL" sz="1700" dirty="0"/>
              <a:t>	</a:t>
            </a:r>
            <a:r>
              <a:rPr lang="nl-NL" sz="1700" dirty="0" err="1"/>
              <a:t>Q</a:t>
            </a:r>
            <a:r>
              <a:rPr lang="nl-NL" sz="1700" baseline="-25000" dirty="0" err="1"/>
              <a:t>a</a:t>
            </a:r>
            <a:r>
              <a:rPr lang="nl-NL" sz="1700" dirty="0"/>
              <a:t> = 10P – 100	</a:t>
            </a:r>
            <a:r>
              <a:rPr lang="nl-NL" sz="1100" dirty="0"/>
              <a:t>Q = hoeveelheid DK in mln. stuks</a:t>
            </a:r>
            <a:endParaRPr lang="nl-NL" sz="1700" dirty="0"/>
          </a:p>
          <a:p>
            <a:pPr marL="342900" indent="-342900">
              <a:spcBef>
                <a:spcPts val="1200"/>
              </a:spcBef>
              <a:buFont typeface="+mj-lt"/>
              <a:buAutoNum type="arabicParenR"/>
            </a:pPr>
            <a:r>
              <a:rPr lang="nl-NL" sz="1600" dirty="0"/>
              <a:t>Teken de uitgangssituatie en bereken de evenwichtskoers.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nl-NL" sz="1600" dirty="0"/>
              <a:t>Door een veranderd inkomen in de EU is de vraaglijn op deze markt naar rechts verschoven: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nl-NL" sz="1600" dirty="0"/>
              <a:t>	 </a:t>
            </a:r>
            <a:r>
              <a:rPr lang="nl-NL" sz="1600" dirty="0" err="1"/>
              <a:t>Q</a:t>
            </a:r>
            <a:r>
              <a:rPr lang="nl-NL" sz="1600" baseline="-25000" dirty="0" err="1"/>
              <a:t>v</a:t>
            </a:r>
            <a:r>
              <a:rPr lang="nl-NL" sz="1600" dirty="0"/>
              <a:t> = -10P + 600</a:t>
            </a:r>
          </a:p>
          <a:p>
            <a:pPr marL="342900" indent="-342900">
              <a:buFont typeface="+mj-lt"/>
              <a:buAutoNum type="arabicParenR" startAt="2"/>
            </a:pPr>
            <a:r>
              <a:rPr lang="nl-NL" sz="1600" dirty="0"/>
              <a:t>Hoeveel procent is de koers van de DK gestegen?</a:t>
            </a:r>
          </a:p>
          <a:p>
            <a:endParaRPr lang="nl-NL" sz="2400" dirty="0"/>
          </a:p>
          <a:p>
            <a:pPr marL="342900" indent="-342900">
              <a:spcBef>
                <a:spcPts val="0"/>
              </a:spcBef>
              <a:buFont typeface="+mj-lt"/>
              <a:buAutoNum type="arabicParenR" startAt="3"/>
            </a:pPr>
            <a:r>
              <a:rPr lang="nl-NL" sz="1600" dirty="0"/>
              <a:t>Is het inkomen in de EU gestegen of gedaald? Verklaar je antwoord.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460938" y="357188"/>
            <a:ext cx="10731062" cy="1325562"/>
          </a:xfrm>
        </p:spPr>
        <p:txBody>
          <a:bodyPr>
            <a:normAutofit/>
          </a:bodyPr>
          <a:lstStyle/>
          <a:p>
            <a:r>
              <a:rPr lang="nl-NL" dirty="0"/>
              <a:t>De valutamarkt </a:t>
            </a:r>
            <a:br>
              <a:rPr lang="nl-NL" dirty="0"/>
            </a:br>
            <a:r>
              <a:rPr lang="nl-NL" sz="1600" dirty="0">
                <a:solidFill>
                  <a:schemeClr val="bg1">
                    <a:lumMod val="50000"/>
                  </a:schemeClr>
                </a:solidFill>
              </a:rPr>
              <a:t>als een markt van volkomen concurrentie</a:t>
            </a:r>
          </a:p>
        </p:txBody>
      </p:sp>
      <p:cxnSp>
        <p:nvCxnSpPr>
          <p:cNvPr id="55" name="Rechte verbindingslijn 54"/>
          <p:cNvCxnSpPr/>
          <p:nvPr/>
        </p:nvCxnSpPr>
        <p:spPr>
          <a:xfrm>
            <a:off x="7987960" y="1973817"/>
            <a:ext cx="3592016" cy="0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chte verbindingslijn 55"/>
          <p:cNvCxnSpPr/>
          <p:nvPr/>
        </p:nvCxnSpPr>
        <p:spPr>
          <a:xfrm>
            <a:off x="7987960" y="2679495"/>
            <a:ext cx="3592016" cy="0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echte verbindingslijn 56"/>
          <p:cNvCxnSpPr/>
          <p:nvPr/>
        </p:nvCxnSpPr>
        <p:spPr>
          <a:xfrm>
            <a:off x="7987960" y="3385173"/>
            <a:ext cx="3592016" cy="0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echte verbindingslijn 57"/>
          <p:cNvCxnSpPr/>
          <p:nvPr/>
        </p:nvCxnSpPr>
        <p:spPr>
          <a:xfrm>
            <a:off x="7987960" y="4090851"/>
            <a:ext cx="3592016" cy="0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echte verbindingslijn 58"/>
          <p:cNvCxnSpPr/>
          <p:nvPr/>
        </p:nvCxnSpPr>
        <p:spPr>
          <a:xfrm>
            <a:off x="7987960" y="4796529"/>
            <a:ext cx="3592016" cy="0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echte verbindingslijn 59"/>
          <p:cNvCxnSpPr/>
          <p:nvPr/>
        </p:nvCxnSpPr>
        <p:spPr>
          <a:xfrm>
            <a:off x="8708040" y="1973817"/>
            <a:ext cx="0" cy="3528392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echte verbindingslijn 60"/>
          <p:cNvCxnSpPr/>
          <p:nvPr/>
        </p:nvCxnSpPr>
        <p:spPr>
          <a:xfrm>
            <a:off x="9428120" y="1973817"/>
            <a:ext cx="0" cy="3528392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echte verbindingslijn 61"/>
          <p:cNvCxnSpPr/>
          <p:nvPr/>
        </p:nvCxnSpPr>
        <p:spPr>
          <a:xfrm>
            <a:off x="10148200" y="1973817"/>
            <a:ext cx="0" cy="3528392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echte verbindingslijn 62"/>
          <p:cNvCxnSpPr/>
          <p:nvPr/>
        </p:nvCxnSpPr>
        <p:spPr>
          <a:xfrm>
            <a:off x="10868280" y="1973817"/>
            <a:ext cx="0" cy="3528392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echte verbindingslijn 63"/>
          <p:cNvCxnSpPr/>
          <p:nvPr/>
        </p:nvCxnSpPr>
        <p:spPr>
          <a:xfrm>
            <a:off x="11588360" y="1973817"/>
            <a:ext cx="0" cy="3528392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kstvak 64"/>
          <p:cNvSpPr txBox="1"/>
          <p:nvPr/>
        </p:nvSpPr>
        <p:spPr>
          <a:xfrm>
            <a:off x="9681112" y="5816464"/>
            <a:ext cx="244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hoeveelheid DK × </a:t>
            </a:r>
            <a:r>
              <a:rPr lang="nl-NL" dirty="0" err="1"/>
              <a:t>mln</a:t>
            </a:r>
            <a:endParaRPr lang="nl-NL" dirty="0"/>
          </a:p>
        </p:txBody>
      </p:sp>
      <p:sp>
        <p:nvSpPr>
          <p:cNvPr id="66" name="Tekstvak 65"/>
          <p:cNvSpPr txBox="1"/>
          <p:nvPr/>
        </p:nvSpPr>
        <p:spPr>
          <a:xfrm rot="16200000">
            <a:off x="6264827" y="2886928"/>
            <a:ext cx="23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wisselkoers DK (in €)</a:t>
            </a:r>
          </a:p>
        </p:txBody>
      </p:sp>
      <p:sp>
        <p:nvSpPr>
          <p:cNvPr id="67" name="Tekstvak 66"/>
          <p:cNvSpPr txBox="1"/>
          <p:nvPr/>
        </p:nvSpPr>
        <p:spPr>
          <a:xfrm>
            <a:off x="7546814" y="461925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10</a:t>
            </a:r>
          </a:p>
        </p:txBody>
      </p:sp>
      <p:sp>
        <p:nvSpPr>
          <p:cNvPr id="68" name="Tekstvak 67"/>
          <p:cNvSpPr txBox="1"/>
          <p:nvPr/>
        </p:nvSpPr>
        <p:spPr>
          <a:xfrm>
            <a:off x="7546814" y="388032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20</a:t>
            </a:r>
          </a:p>
        </p:txBody>
      </p:sp>
      <p:sp>
        <p:nvSpPr>
          <p:cNvPr id="69" name="Tekstvak 68"/>
          <p:cNvSpPr txBox="1"/>
          <p:nvPr/>
        </p:nvSpPr>
        <p:spPr>
          <a:xfrm>
            <a:off x="7546814" y="320397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30</a:t>
            </a:r>
          </a:p>
        </p:txBody>
      </p:sp>
      <p:sp>
        <p:nvSpPr>
          <p:cNvPr id="70" name="Tekstvak 69"/>
          <p:cNvSpPr txBox="1"/>
          <p:nvPr/>
        </p:nvSpPr>
        <p:spPr>
          <a:xfrm>
            <a:off x="7546814" y="24746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40</a:t>
            </a:r>
          </a:p>
        </p:txBody>
      </p:sp>
      <p:sp>
        <p:nvSpPr>
          <p:cNvPr id="71" name="Tekstvak 70"/>
          <p:cNvSpPr txBox="1"/>
          <p:nvPr/>
        </p:nvSpPr>
        <p:spPr>
          <a:xfrm>
            <a:off x="7546814" y="179209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50</a:t>
            </a:r>
          </a:p>
        </p:txBody>
      </p:sp>
      <p:sp>
        <p:nvSpPr>
          <p:cNvPr id="72" name="Tekstvak 71"/>
          <p:cNvSpPr txBox="1"/>
          <p:nvPr/>
        </p:nvSpPr>
        <p:spPr>
          <a:xfrm>
            <a:off x="8429244" y="552708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100</a:t>
            </a:r>
          </a:p>
        </p:txBody>
      </p:sp>
      <p:sp>
        <p:nvSpPr>
          <p:cNvPr id="73" name="Tekstvak 72"/>
          <p:cNvSpPr txBox="1"/>
          <p:nvPr/>
        </p:nvSpPr>
        <p:spPr>
          <a:xfrm>
            <a:off x="9153241" y="552708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200</a:t>
            </a:r>
          </a:p>
        </p:txBody>
      </p:sp>
      <p:sp>
        <p:nvSpPr>
          <p:cNvPr id="74" name="Tekstvak 73"/>
          <p:cNvSpPr txBox="1"/>
          <p:nvPr/>
        </p:nvSpPr>
        <p:spPr>
          <a:xfrm>
            <a:off x="9873321" y="552708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300</a:t>
            </a:r>
          </a:p>
        </p:txBody>
      </p:sp>
      <p:sp>
        <p:nvSpPr>
          <p:cNvPr id="75" name="Tekstvak 74"/>
          <p:cNvSpPr txBox="1"/>
          <p:nvPr/>
        </p:nvSpPr>
        <p:spPr>
          <a:xfrm>
            <a:off x="10583974" y="552708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400</a:t>
            </a:r>
          </a:p>
        </p:txBody>
      </p:sp>
      <p:sp>
        <p:nvSpPr>
          <p:cNvPr id="76" name="Tekstvak 75"/>
          <p:cNvSpPr txBox="1"/>
          <p:nvPr/>
        </p:nvSpPr>
        <p:spPr>
          <a:xfrm>
            <a:off x="11307462" y="552708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500</a:t>
            </a:r>
          </a:p>
        </p:txBody>
      </p:sp>
      <p:sp>
        <p:nvSpPr>
          <p:cNvPr id="78" name="Rechthoek 77"/>
          <p:cNvSpPr/>
          <p:nvPr/>
        </p:nvSpPr>
        <p:spPr>
          <a:xfrm>
            <a:off x="8240364" y="198475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v</a:t>
            </a:r>
            <a:endParaRPr lang="nl-NL" dirty="0"/>
          </a:p>
        </p:txBody>
      </p:sp>
      <p:cxnSp>
        <p:nvCxnSpPr>
          <p:cNvPr id="79" name="Rechte verbindingslijn 78"/>
          <p:cNvCxnSpPr>
            <a:cxnSpLocks/>
          </p:cNvCxnSpPr>
          <p:nvPr/>
        </p:nvCxnSpPr>
        <p:spPr>
          <a:xfrm flipV="1">
            <a:off x="7988357" y="1998690"/>
            <a:ext cx="2879923" cy="2781252"/>
          </a:xfrm>
          <a:prstGeom prst="line">
            <a:avLst/>
          </a:prstGeom>
          <a:ln w="28575">
            <a:solidFill>
              <a:srgbClr val="1A80B6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0" name="Rechthoek 79"/>
          <p:cNvSpPr/>
          <p:nvPr/>
        </p:nvSpPr>
        <p:spPr>
          <a:xfrm>
            <a:off x="10826541" y="1913572"/>
            <a:ext cx="449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a</a:t>
            </a:r>
            <a:endParaRPr lang="nl-NL" dirty="0"/>
          </a:p>
        </p:txBody>
      </p:sp>
      <p:cxnSp>
        <p:nvCxnSpPr>
          <p:cNvPr id="81" name="Rechte verbindingslijn 80"/>
          <p:cNvCxnSpPr>
            <a:cxnSpLocks/>
          </p:cNvCxnSpPr>
          <p:nvPr/>
        </p:nvCxnSpPr>
        <p:spPr>
          <a:xfrm>
            <a:off x="8014752" y="1983032"/>
            <a:ext cx="3605516" cy="3508975"/>
          </a:xfrm>
          <a:prstGeom prst="line">
            <a:avLst/>
          </a:prstGeom>
          <a:ln w="28575">
            <a:solidFill>
              <a:srgbClr val="1A80B6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3" name="Rechte verbindingslijn 82"/>
          <p:cNvCxnSpPr/>
          <p:nvPr/>
        </p:nvCxnSpPr>
        <p:spPr>
          <a:xfrm flipV="1">
            <a:off x="7987959" y="3035916"/>
            <a:ext cx="1728000" cy="12789"/>
          </a:xfrm>
          <a:prstGeom prst="line">
            <a:avLst/>
          </a:prstGeom>
          <a:ln w="19050"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Rechte verbindingslijn 84"/>
          <p:cNvCxnSpPr/>
          <p:nvPr/>
        </p:nvCxnSpPr>
        <p:spPr>
          <a:xfrm flipV="1">
            <a:off x="8039236" y="3377484"/>
            <a:ext cx="1368000" cy="12788"/>
          </a:xfrm>
          <a:prstGeom prst="line">
            <a:avLst/>
          </a:prstGeom>
          <a:ln w="19050"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Rechthoek 85"/>
          <p:cNvSpPr/>
          <p:nvPr/>
        </p:nvSpPr>
        <p:spPr>
          <a:xfrm>
            <a:off x="8936165" y="2001077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Q’</a:t>
            </a:r>
            <a:r>
              <a:rPr lang="nl-NL" baseline="-25000" dirty="0" err="1"/>
              <a:t>v</a:t>
            </a:r>
            <a:endParaRPr lang="nl-NL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07E6663-4366-4882-85D3-0AA05BC1D41E}"/>
              </a:ext>
            </a:extLst>
          </p:cNvPr>
          <p:cNvSpPr txBox="1"/>
          <p:nvPr/>
        </p:nvSpPr>
        <p:spPr>
          <a:xfrm>
            <a:off x="8708040" y="1630823"/>
            <a:ext cx="2299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/>
              <a:t>Valutamarkt DK (t.o.v. €)</a:t>
            </a:r>
          </a:p>
        </p:txBody>
      </p:sp>
      <p:sp>
        <p:nvSpPr>
          <p:cNvPr id="87" name="Tekstvak 86">
            <a:extLst>
              <a:ext uri="{FF2B5EF4-FFF2-40B4-BE49-F238E27FC236}">
                <a16:creationId xmlns:a16="http://schemas.microsoft.com/office/drawing/2014/main" id="{2E590EBF-4FBE-4C2F-BC2D-91BAF98645D7}"/>
              </a:ext>
            </a:extLst>
          </p:cNvPr>
          <p:cNvSpPr txBox="1"/>
          <p:nvPr/>
        </p:nvSpPr>
        <p:spPr>
          <a:xfrm>
            <a:off x="7677254" y="3245378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1" dirty="0">
                <a:solidFill>
                  <a:srgbClr val="1A80B6"/>
                </a:solidFill>
              </a:rPr>
              <a:t>30</a:t>
            </a:r>
          </a:p>
        </p:txBody>
      </p:sp>
      <p:sp>
        <p:nvSpPr>
          <p:cNvPr id="82" name="Ovaal 81"/>
          <p:cNvSpPr/>
          <p:nvPr/>
        </p:nvSpPr>
        <p:spPr>
          <a:xfrm>
            <a:off x="9388146" y="3326901"/>
            <a:ext cx="124991" cy="12499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cxnSp>
        <p:nvCxnSpPr>
          <p:cNvPr id="77" name="Rechte verbindingslijn 76">
            <a:extLst>
              <a:ext uri="{FF2B5EF4-FFF2-40B4-BE49-F238E27FC236}">
                <a16:creationId xmlns:a16="http://schemas.microsoft.com/office/drawing/2014/main" id="{C12357CB-8303-45D8-A107-A612D0263EDE}"/>
              </a:ext>
            </a:extLst>
          </p:cNvPr>
          <p:cNvCxnSpPr>
            <a:cxnSpLocks/>
          </p:cNvCxnSpPr>
          <p:nvPr/>
        </p:nvCxnSpPr>
        <p:spPr>
          <a:xfrm>
            <a:off x="8722192" y="1998690"/>
            <a:ext cx="2860892" cy="2811933"/>
          </a:xfrm>
          <a:prstGeom prst="line">
            <a:avLst/>
          </a:prstGeom>
          <a:ln w="28575">
            <a:solidFill>
              <a:srgbClr val="1A80B6"/>
            </a:solidFill>
            <a:prstDash val="sys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4" name="Ovaal 83"/>
          <p:cNvSpPr/>
          <p:nvPr/>
        </p:nvSpPr>
        <p:spPr>
          <a:xfrm>
            <a:off x="9719442" y="2984424"/>
            <a:ext cx="124991" cy="12499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9" name="Tekstvak 88">
            <a:extLst>
              <a:ext uri="{FF2B5EF4-FFF2-40B4-BE49-F238E27FC236}">
                <a16:creationId xmlns:a16="http://schemas.microsoft.com/office/drawing/2014/main" id="{758B8456-8935-47D9-A21C-D3832E63E487}"/>
              </a:ext>
            </a:extLst>
          </p:cNvPr>
          <p:cNvSpPr txBox="1"/>
          <p:nvPr/>
        </p:nvSpPr>
        <p:spPr>
          <a:xfrm>
            <a:off x="7627920" y="2905871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1" dirty="0">
                <a:solidFill>
                  <a:srgbClr val="1A80B6"/>
                </a:solidFill>
              </a:rPr>
              <a:t>35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359E3E39-07D2-4DAB-867F-FCDA2E222C8C}"/>
                  </a:ext>
                </a:extLst>
              </p:cNvPr>
              <p:cNvSpPr txBox="1"/>
              <p:nvPr/>
            </p:nvSpPr>
            <p:spPr>
              <a:xfrm>
                <a:off x="2935575" y="4482683"/>
                <a:ext cx="2406428" cy="505908"/>
              </a:xfrm>
              <a:prstGeom prst="rect">
                <a:avLst/>
              </a:prstGeom>
              <a:solidFill>
                <a:srgbClr val="51A04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l-NL" sz="1400" b="0" i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35 − 30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l-NL" sz="1400" b="0" i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30</m:t>
                          </m:r>
                        </m:den>
                      </m:f>
                      <m:r>
                        <a:rPr lang="nl-NL" sz="1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nl-NL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100%= +16,7%</m:t>
                      </m:r>
                    </m:oMath>
                  </m:oMathPara>
                </a14:m>
                <a:endPara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359E3E39-07D2-4DAB-867F-FCDA2E222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575" y="4482683"/>
                <a:ext cx="2406428" cy="505908"/>
              </a:xfrm>
              <a:prstGeom prst="rect">
                <a:avLst/>
              </a:prstGeom>
              <a:blipFill>
                <a:blip r:embed="rId4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kstvak 10">
            <a:extLst>
              <a:ext uri="{FF2B5EF4-FFF2-40B4-BE49-F238E27FC236}">
                <a16:creationId xmlns:a16="http://schemas.microsoft.com/office/drawing/2014/main" id="{F033C4FC-648A-41E8-932F-5BB3EADBE55D}"/>
              </a:ext>
            </a:extLst>
          </p:cNvPr>
          <p:cNvSpPr txBox="1"/>
          <p:nvPr/>
        </p:nvSpPr>
        <p:spPr>
          <a:xfrm>
            <a:off x="1911203" y="5598415"/>
            <a:ext cx="45512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De vraag naar DK is toegenomen (bij elke prijs) </a:t>
            </a:r>
          </a:p>
        </p:txBody>
      </p:sp>
      <p:sp>
        <p:nvSpPr>
          <p:cNvPr id="90" name="Tekstvak 89">
            <a:extLst>
              <a:ext uri="{FF2B5EF4-FFF2-40B4-BE49-F238E27FC236}">
                <a16:creationId xmlns:a16="http://schemas.microsoft.com/office/drawing/2014/main" id="{AEDBC2FF-BBE2-4BD9-ACCD-430033BE00FD}"/>
              </a:ext>
            </a:extLst>
          </p:cNvPr>
          <p:cNvSpPr txBox="1"/>
          <p:nvPr/>
        </p:nvSpPr>
        <p:spPr>
          <a:xfrm>
            <a:off x="1911203" y="5933916"/>
            <a:ext cx="53511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EU had meer DK nodig (om Deense producten te kopen)</a:t>
            </a:r>
          </a:p>
        </p:txBody>
      </p:sp>
      <p:sp>
        <p:nvSpPr>
          <p:cNvPr id="91" name="Tekstvak 90">
            <a:extLst>
              <a:ext uri="{FF2B5EF4-FFF2-40B4-BE49-F238E27FC236}">
                <a16:creationId xmlns:a16="http://schemas.microsoft.com/office/drawing/2014/main" id="{34023B8D-A550-4FE1-937D-9EFD699E5BEF}"/>
              </a:ext>
            </a:extLst>
          </p:cNvPr>
          <p:cNvSpPr txBox="1"/>
          <p:nvPr/>
        </p:nvSpPr>
        <p:spPr>
          <a:xfrm>
            <a:off x="1911203" y="6269416"/>
            <a:ext cx="6086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Als we meer gaan kopen is ons inkomen waarschijnlijk gestegen.</a:t>
            </a:r>
          </a:p>
        </p:txBody>
      </p:sp>
      <p:cxnSp>
        <p:nvCxnSpPr>
          <p:cNvPr id="54" name="Rechte verbindingslijn 53"/>
          <p:cNvCxnSpPr/>
          <p:nvPr/>
        </p:nvCxnSpPr>
        <p:spPr>
          <a:xfrm flipH="1">
            <a:off x="7969488" y="5502209"/>
            <a:ext cx="36720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Rechte verbindingslijn 52"/>
          <p:cNvCxnSpPr/>
          <p:nvPr/>
        </p:nvCxnSpPr>
        <p:spPr>
          <a:xfrm>
            <a:off x="7987960" y="1971436"/>
            <a:ext cx="0" cy="3528392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27402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9" grpId="0"/>
      <p:bldP spid="78" grpId="0"/>
      <p:bldP spid="80" grpId="0"/>
      <p:bldP spid="86" grpId="0"/>
      <p:bldP spid="87" grpId="0"/>
      <p:bldP spid="82" grpId="0" animBg="1"/>
      <p:bldP spid="84" grpId="0" animBg="1"/>
      <p:bldP spid="89" grpId="0"/>
      <p:bldP spid="10" grpId="0" animBg="1"/>
      <p:bldP spid="11" grpId="0"/>
      <p:bldP spid="90" grpId="0"/>
      <p:bldP spid="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65AED28-0F9D-22F5-542A-93E9A626E8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Gevolgen</a:t>
            </a:r>
          </a:p>
        </p:txBody>
      </p:sp>
      <p:sp>
        <p:nvSpPr>
          <p:cNvPr id="6" name="Ondertitel 5">
            <a:extLst>
              <a:ext uri="{FF2B5EF4-FFF2-40B4-BE49-F238E27FC236}">
                <a16:creationId xmlns:a16="http://schemas.microsoft.com/office/drawing/2014/main" id="{7AC1B043-DAE1-03CD-B8B5-77FA2B2F72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van een wisselkoersverandering</a:t>
            </a:r>
          </a:p>
        </p:txBody>
      </p:sp>
    </p:spTree>
    <p:extLst>
      <p:ext uri="{BB962C8B-B14F-4D97-AF65-F5344CB8AC3E}">
        <p14:creationId xmlns:p14="http://schemas.microsoft.com/office/powerpoint/2010/main" val="1505095490"/>
      </p:ext>
    </p:extLst>
  </p:cSld>
  <p:clrMapOvr>
    <a:masterClrMapping/>
  </p:clrMapOvr>
  <p:transition spd="slow">
    <p:blind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2696D1-1457-4920-9748-6AF83F1AD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Gevolgen wisselkoersverandering</a:t>
            </a:r>
            <a:br>
              <a:rPr lang="nl-NL" dirty="0"/>
            </a:br>
            <a:r>
              <a:rPr lang="nl-NL" sz="1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voor de export</a:t>
            </a:r>
            <a:endParaRPr lang="nl-NL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ijdelijke aanduiding voor inhoud 26">
            <a:extLst>
              <a:ext uri="{FF2B5EF4-FFF2-40B4-BE49-F238E27FC236}">
                <a16:creationId xmlns:a16="http://schemas.microsoft.com/office/drawing/2014/main" id="{D28D2200-2CDE-4C48-9154-37849B557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Op 1 jan. is de wisselkoers (van de dollar)</a:t>
            </a:r>
          </a:p>
          <a:p>
            <a:pPr marL="0" indent="0">
              <a:buNone/>
            </a:pPr>
            <a:r>
              <a:rPr lang="nl-NL" sz="2000" dirty="0"/>
              <a:t>	$ 1 = € 0,80</a:t>
            </a:r>
          </a:p>
          <a:p>
            <a:pPr marL="0" indent="0">
              <a:buNone/>
            </a:pPr>
            <a:r>
              <a:rPr lang="nl-NL" sz="2000" dirty="0"/>
              <a:t>Wat kosten pinda’s voor Nederland?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Vervolgens stijgt de koers van de dollar:</a:t>
            </a:r>
          </a:p>
          <a:p>
            <a:pPr marL="0" indent="0">
              <a:buNone/>
            </a:pPr>
            <a:r>
              <a:rPr lang="nl-NL" sz="2000" dirty="0"/>
              <a:t>	$ 1 = € 0,90</a:t>
            </a:r>
          </a:p>
          <a:p>
            <a:pPr marL="0" indent="0">
              <a:buNone/>
            </a:pPr>
            <a:r>
              <a:rPr lang="nl-NL" sz="2000" dirty="0"/>
              <a:t>	$ 1 = € 0,70</a:t>
            </a:r>
          </a:p>
          <a:p>
            <a:pPr marL="0" indent="0">
              <a:buNone/>
            </a:pPr>
            <a:r>
              <a:rPr lang="nl-NL" sz="2000" dirty="0"/>
              <a:t>Wat kosten pinda’s nu voor Nederland?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spcBef>
                <a:spcPts val="1200"/>
              </a:spcBef>
              <a:buNone/>
            </a:pPr>
            <a:endParaRPr lang="nl-NL" sz="2000" dirty="0"/>
          </a:p>
          <a:p>
            <a:pPr marL="0" indent="0">
              <a:spcBef>
                <a:spcPts val="1200"/>
              </a:spcBef>
              <a:buNone/>
            </a:pPr>
            <a:r>
              <a:rPr lang="nl-NL" sz="2000" dirty="0"/>
              <a:t>Gevolg: VS zal (op termijn) minder pinda’s exporteren naar NL</a:t>
            </a:r>
          </a:p>
        </p:txBody>
      </p:sp>
      <p:pic>
        <p:nvPicPr>
          <p:cNvPr id="5" name="Afbeelding 4" descr="Afbeelding met tekst, kaart&#10;&#10;Automatisch gegenereerde beschrijving">
            <a:extLst>
              <a:ext uri="{FF2B5EF4-FFF2-40B4-BE49-F238E27FC236}">
                <a16:creationId xmlns:a16="http://schemas.microsoft.com/office/drawing/2014/main" id="{25D07684-ADFC-4047-A0FF-5878EFA9625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06" y="1847116"/>
            <a:ext cx="2057140" cy="1440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CA74AA6-7AF6-465F-92A1-34AD485F08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45"/>
          <a:stretch/>
        </p:blipFill>
        <p:spPr>
          <a:xfrm>
            <a:off x="10200456" y="1302729"/>
            <a:ext cx="1684588" cy="19440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E46A3595-28E6-4875-9E0E-0E46485DB6D8}"/>
              </a:ext>
            </a:extLst>
          </p:cNvPr>
          <p:cNvSpPr txBox="1"/>
          <p:nvPr/>
        </p:nvSpPr>
        <p:spPr>
          <a:xfrm>
            <a:off x="10419510" y="2940833"/>
            <a:ext cx="110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C00000"/>
                </a:solidFill>
              </a:rPr>
              <a:t>€100</a:t>
            </a:r>
            <a:endParaRPr lang="nl-NL" sz="4400" b="1" dirty="0">
              <a:solidFill>
                <a:srgbClr val="C00000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5786FFE-C76B-49DC-ACB0-12053E0459E8}"/>
              </a:ext>
            </a:extLst>
          </p:cNvPr>
          <p:cNvSpPr txBox="1"/>
          <p:nvPr/>
        </p:nvSpPr>
        <p:spPr>
          <a:xfrm>
            <a:off x="7356606" y="1377040"/>
            <a:ext cx="643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C00000"/>
                </a:solidFill>
              </a:rPr>
              <a:t>$5</a:t>
            </a:r>
            <a:endParaRPr lang="nl-NL" sz="4400" b="1" dirty="0">
              <a:solidFill>
                <a:srgbClr val="C00000"/>
              </a:solidFill>
            </a:endParaRP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B8A81D07-FB76-4DE9-9FE6-A65C347D8DF5}"/>
              </a:ext>
            </a:extLst>
          </p:cNvPr>
          <p:cNvGrpSpPr/>
          <p:nvPr/>
        </p:nvGrpSpPr>
        <p:grpSpPr>
          <a:xfrm>
            <a:off x="7903746" y="2195628"/>
            <a:ext cx="2296710" cy="342622"/>
            <a:chOff x="7903746" y="2195628"/>
            <a:chExt cx="2296710" cy="342622"/>
          </a:xfrm>
        </p:grpSpPr>
        <p:sp>
          <p:nvSpPr>
            <p:cNvPr id="10" name="Pijl: links 9">
              <a:extLst>
                <a:ext uri="{FF2B5EF4-FFF2-40B4-BE49-F238E27FC236}">
                  <a16:creationId xmlns:a16="http://schemas.microsoft.com/office/drawing/2014/main" id="{22CBA2E2-E1A7-4D91-B975-E7DF6D6D17CD}"/>
                </a:ext>
              </a:extLst>
            </p:cNvPr>
            <p:cNvSpPr/>
            <p:nvPr/>
          </p:nvSpPr>
          <p:spPr>
            <a:xfrm>
              <a:off x="7903746" y="2207738"/>
              <a:ext cx="2296710" cy="320385"/>
            </a:xfrm>
            <a:prstGeom prst="leftArrow">
              <a:avLst/>
            </a:prstGeom>
            <a:solidFill>
              <a:srgbClr val="5289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1" name="Afbeelding 10" descr="Afbeelding met tekst, krant&#10;&#10;Automatisch gegenereerde beschrijving">
              <a:extLst>
                <a:ext uri="{FF2B5EF4-FFF2-40B4-BE49-F238E27FC236}">
                  <a16:creationId xmlns:a16="http://schemas.microsoft.com/office/drawing/2014/main" id="{F280BD77-8D0B-44EB-8DF8-809D461FC9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65" b="17665"/>
            <a:stretch/>
          </p:blipFill>
          <p:spPr>
            <a:xfrm>
              <a:off x="8106561" y="2214250"/>
              <a:ext cx="751497" cy="324000"/>
            </a:xfrm>
            <a:prstGeom prst="rect">
              <a:avLst/>
            </a:prstGeom>
          </p:spPr>
        </p:pic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67903E91-7BB4-4D15-BFC3-0D4CC86448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42" t="25662" r="20070" b="26232"/>
            <a:stretch/>
          </p:blipFill>
          <p:spPr>
            <a:xfrm>
              <a:off x="9509560" y="2195628"/>
              <a:ext cx="618623" cy="324000"/>
            </a:xfrm>
            <a:prstGeom prst="rect">
              <a:avLst/>
            </a:prstGeom>
          </p:spPr>
        </p:pic>
      </p:grpSp>
      <p:grpSp>
        <p:nvGrpSpPr>
          <p:cNvPr id="13" name="Groep 12">
            <a:extLst>
              <a:ext uri="{FF2B5EF4-FFF2-40B4-BE49-F238E27FC236}">
                <a16:creationId xmlns:a16="http://schemas.microsoft.com/office/drawing/2014/main" id="{B59915ED-02C3-4CCF-A4CB-83C6C94576E9}"/>
              </a:ext>
            </a:extLst>
          </p:cNvPr>
          <p:cNvGrpSpPr/>
          <p:nvPr/>
        </p:nvGrpSpPr>
        <p:grpSpPr>
          <a:xfrm>
            <a:off x="7976019" y="2555487"/>
            <a:ext cx="2296710" cy="342622"/>
            <a:chOff x="7976019" y="2555487"/>
            <a:chExt cx="2296710" cy="342622"/>
          </a:xfrm>
        </p:grpSpPr>
        <p:sp>
          <p:nvSpPr>
            <p:cNvPr id="14" name="Pijl: links 13">
              <a:extLst>
                <a:ext uri="{FF2B5EF4-FFF2-40B4-BE49-F238E27FC236}">
                  <a16:creationId xmlns:a16="http://schemas.microsoft.com/office/drawing/2014/main" id="{8EC24E38-F551-493E-8054-CB3A7FE1BEAA}"/>
                </a:ext>
              </a:extLst>
            </p:cNvPr>
            <p:cNvSpPr/>
            <p:nvPr/>
          </p:nvSpPr>
          <p:spPr>
            <a:xfrm rot="10800000">
              <a:off x="7976019" y="2557736"/>
              <a:ext cx="2296710" cy="320385"/>
            </a:xfrm>
            <a:prstGeom prst="leftArrow">
              <a:avLst/>
            </a:prstGeom>
            <a:solidFill>
              <a:srgbClr val="5289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Afbeelding met tekst, krant&#10;&#10;Automatisch gegenereerde beschrijving">
              <a:extLst>
                <a:ext uri="{FF2B5EF4-FFF2-40B4-BE49-F238E27FC236}">
                  <a16:creationId xmlns:a16="http://schemas.microsoft.com/office/drawing/2014/main" id="{3C54E318-61F2-4ADE-A59C-B4D3E0568F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65" b="17665"/>
            <a:stretch/>
          </p:blipFill>
          <p:spPr>
            <a:xfrm>
              <a:off x="8032053" y="2574109"/>
              <a:ext cx="751497" cy="324000"/>
            </a:xfrm>
            <a:prstGeom prst="rect">
              <a:avLst/>
            </a:prstGeom>
          </p:spPr>
        </p:pic>
        <p:pic>
          <p:nvPicPr>
            <p:cNvPr id="16" name="Afbeelding 15">
              <a:extLst>
                <a:ext uri="{FF2B5EF4-FFF2-40B4-BE49-F238E27FC236}">
                  <a16:creationId xmlns:a16="http://schemas.microsoft.com/office/drawing/2014/main" id="{EB2B780B-7E39-43DB-A7EF-2EDCDA152F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42" t="25662" r="20070" b="26232"/>
            <a:stretch/>
          </p:blipFill>
          <p:spPr>
            <a:xfrm>
              <a:off x="9435052" y="2555487"/>
              <a:ext cx="618623" cy="324000"/>
            </a:xfrm>
            <a:prstGeom prst="rect">
              <a:avLst/>
            </a:prstGeom>
          </p:spPr>
        </p:pic>
      </p:grpSp>
      <p:pic>
        <p:nvPicPr>
          <p:cNvPr id="25" name="Afbeelding 24" descr="Afbeelding met noot, fruit, binnen, voedsel&#10;&#10;Automatisch gegenereerde beschrijving">
            <a:extLst>
              <a:ext uri="{FF2B5EF4-FFF2-40B4-BE49-F238E27FC236}">
                <a16:creationId xmlns:a16="http://schemas.microsoft.com/office/drawing/2014/main" id="{E2514CC7-1800-41CF-99A5-4C34D42E5A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770" y="1887083"/>
            <a:ext cx="630798" cy="540000"/>
          </a:xfrm>
          <a:prstGeom prst="rect">
            <a:avLst/>
          </a:prstGeom>
        </p:spPr>
      </p:pic>
      <p:pic>
        <p:nvPicPr>
          <p:cNvPr id="26" name="Afbeelding 25" descr="Afbeelding met oranje&#10;&#10;Automatisch gegenereerde beschrijving">
            <a:extLst>
              <a:ext uri="{FF2B5EF4-FFF2-40B4-BE49-F238E27FC236}">
                <a16:creationId xmlns:a16="http://schemas.microsoft.com/office/drawing/2014/main" id="{478C2CD5-D5CC-4173-8007-10732B1644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2" t="11726" r="13866" b="11726"/>
          <a:stretch/>
        </p:blipFill>
        <p:spPr>
          <a:xfrm>
            <a:off x="10187242" y="2706833"/>
            <a:ext cx="464536" cy="468000"/>
          </a:xfrm>
          <a:prstGeom prst="rect">
            <a:avLst/>
          </a:prstGeom>
        </p:spPr>
      </p:pic>
      <p:sp>
        <p:nvSpPr>
          <p:cNvPr id="28" name="Tekstvak 27">
            <a:extLst>
              <a:ext uri="{FF2B5EF4-FFF2-40B4-BE49-F238E27FC236}">
                <a16:creationId xmlns:a16="http://schemas.microsoft.com/office/drawing/2014/main" id="{0CB5033A-8F22-4442-9FB4-8CD79E4F9636}"/>
              </a:ext>
            </a:extLst>
          </p:cNvPr>
          <p:cNvSpPr txBox="1"/>
          <p:nvPr/>
        </p:nvSpPr>
        <p:spPr>
          <a:xfrm>
            <a:off x="1100632" y="2940833"/>
            <a:ext cx="2398413" cy="369332"/>
          </a:xfrm>
          <a:prstGeom prst="rect">
            <a:avLst/>
          </a:prstGeom>
          <a:solidFill>
            <a:srgbClr val="52893F"/>
          </a:solidFill>
        </p:spPr>
        <p:txBody>
          <a:bodyPr wrap="none" rtlCol="0">
            <a:spAutoFit/>
          </a:bodyPr>
          <a:lstStyle/>
          <a:p>
            <a:r>
              <a:rPr lang="nl-NL" dirty="0"/>
              <a:t>$ 5 = 5 × € 0,80 = € 4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2296DED3-857C-4056-8211-95D54D45D346}"/>
              </a:ext>
            </a:extLst>
          </p:cNvPr>
          <p:cNvSpPr txBox="1"/>
          <p:nvPr/>
        </p:nvSpPr>
        <p:spPr>
          <a:xfrm>
            <a:off x="1100632" y="4990937"/>
            <a:ext cx="2719014" cy="369332"/>
          </a:xfrm>
          <a:prstGeom prst="rect">
            <a:avLst/>
          </a:prstGeom>
          <a:solidFill>
            <a:srgbClr val="52893F"/>
          </a:solidFill>
        </p:spPr>
        <p:txBody>
          <a:bodyPr wrap="none" rtlCol="0">
            <a:spAutoFit/>
          </a:bodyPr>
          <a:lstStyle/>
          <a:p>
            <a:r>
              <a:rPr lang="nl-NL" dirty="0"/>
              <a:t>$ 5 = 5 × € 0,90 = € 4,50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A67705BA-4ACA-4EE0-AE76-39485C1D65DF}"/>
              </a:ext>
            </a:extLst>
          </p:cNvPr>
          <p:cNvSpPr txBox="1"/>
          <p:nvPr/>
        </p:nvSpPr>
        <p:spPr>
          <a:xfrm>
            <a:off x="7149977" y="3772927"/>
            <a:ext cx="3804247" cy="923330"/>
          </a:xfrm>
          <a:prstGeom prst="rect">
            <a:avLst/>
          </a:prstGeom>
          <a:solidFill>
            <a:srgbClr val="4C7FB4"/>
          </a:solidFill>
          <a:ln w="38100">
            <a:solidFill>
              <a:srgbClr val="CA4F2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Koersstijging munt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maakt exportproducenten voor 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buitenlanders duurder</a:t>
            </a:r>
          </a:p>
        </p:txBody>
      </p:sp>
    </p:spTree>
    <p:extLst>
      <p:ext uri="{BB962C8B-B14F-4D97-AF65-F5344CB8AC3E}">
        <p14:creationId xmlns:p14="http://schemas.microsoft.com/office/powerpoint/2010/main" val="342975457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2696D1-1457-4920-9748-6AF83F1AD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Gevolgen wisselkoersverandering</a:t>
            </a:r>
            <a:br>
              <a:rPr lang="nl-NL" dirty="0"/>
            </a:br>
            <a:r>
              <a:rPr lang="nl-NL" sz="1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voor de import</a:t>
            </a:r>
            <a:endParaRPr lang="nl-NL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ijdelijke aanduiding voor inhoud 26">
            <a:extLst>
              <a:ext uri="{FF2B5EF4-FFF2-40B4-BE49-F238E27FC236}">
                <a16:creationId xmlns:a16="http://schemas.microsoft.com/office/drawing/2014/main" id="{D28D2200-2CDE-4C48-9154-37849B557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Op 1 jan. is de wisselkoers (van de dollar)</a:t>
            </a:r>
          </a:p>
          <a:p>
            <a:pPr marL="0" indent="0">
              <a:buNone/>
            </a:pPr>
            <a:r>
              <a:rPr lang="nl-NL" sz="2000" dirty="0"/>
              <a:t>	$ 1 = € 0,80</a:t>
            </a:r>
          </a:p>
          <a:p>
            <a:pPr marL="0" indent="0">
              <a:buNone/>
            </a:pPr>
            <a:r>
              <a:rPr lang="nl-NL" sz="2000" dirty="0"/>
              <a:t>Wat kost € 1 voor de VS? (wisselkoers Euro)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Wat kost de kaas voor VS?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Vervolgens stijgt de koers van de dollar naar € 0,90</a:t>
            </a:r>
          </a:p>
          <a:p>
            <a:pPr marL="0" indent="0">
              <a:buNone/>
            </a:pPr>
            <a:r>
              <a:rPr lang="nl-NL" sz="2000" dirty="0"/>
              <a:t>Wat kost de kaas nu voor de VS?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spcBef>
                <a:spcPts val="1200"/>
              </a:spcBef>
              <a:buNone/>
            </a:pPr>
            <a:endParaRPr lang="nl-NL" sz="2000" dirty="0"/>
          </a:p>
          <a:p>
            <a:pPr marL="0" indent="0">
              <a:spcBef>
                <a:spcPts val="1200"/>
              </a:spcBef>
              <a:buNone/>
            </a:pPr>
            <a:r>
              <a:rPr lang="nl-NL" sz="2000" dirty="0"/>
              <a:t>Gevolg: VS zal (op termijn) meer kaas importeren uit NL</a:t>
            </a:r>
          </a:p>
        </p:txBody>
      </p:sp>
      <p:pic>
        <p:nvPicPr>
          <p:cNvPr id="5" name="Afbeelding 4" descr="Afbeelding met tekst, kaart&#10;&#10;Automatisch gegenereerde beschrijving">
            <a:extLst>
              <a:ext uri="{FF2B5EF4-FFF2-40B4-BE49-F238E27FC236}">
                <a16:creationId xmlns:a16="http://schemas.microsoft.com/office/drawing/2014/main" id="{25D07684-ADFC-4047-A0FF-5878EFA9625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06" y="1847116"/>
            <a:ext cx="2057140" cy="1440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CA74AA6-7AF6-465F-92A1-34AD485F08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45"/>
          <a:stretch/>
        </p:blipFill>
        <p:spPr>
          <a:xfrm>
            <a:off x="10200456" y="1302729"/>
            <a:ext cx="1684588" cy="19440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E46A3595-28E6-4875-9E0E-0E46485DB6D8}"/>
              </a:ext>
            </a:extLst>
          </p:cNvPr>
          <p:cNvSpPr txBox="1"/>
          <p:nvPr/>
        </p:nvSpPr>
        <p:spPr>
          <a:xfrm>
            <a:off x="10419510" y="2940833"/>
            <a:ext cx="110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C00000"/>
                </a:solidFill>
              </a:rPr>
              <a:t>€100</a:t>
            </a:r>
            <a:endParaRPr lang="nl-NL" sz="4400" b="1" dirty="0">
              <a:solidFill>
                <a:srgbClr val="C00000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5786FFE-C76B-49DC-ACB0-12053E0459E8}"/>
              </a:ext>
            </a:extLst>
          </p:cNvPr>
          <p:cNvSpPr txBox="1"/>
          <p:nvPr/>
        </p:nvSpPr>
        <p:spPr>
          <a:xfrm>
            <a:off x="7356606" y="1377040"/>
            <a:ext cx="643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C00000"/>
                </a:solidFill>
              </a:rPr>
              <a:t>$5</a:t>
            </a:r>
            <a:endParaRPr lang="nl-NL" sz="4400" b="1" dirty="0">
              <a:solidFill>
                <a:srgbClr val="C00000"/>
              </a:solidFill>
            </a:endParaRP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B59915ED-02C3-4CCF-A4CB-83C6C94576E9}"/>
              </a:ext>
            </a:extLst>
          </p:cNvPr>
          <p:cNvGrpSpPr/>
          <p:nvPr/>
        </p:nvGrpSpPr>
        <p:grpSpPr>
          <a:xfrm>
            <a:off x="7976019" y="2555487"/>
            <a:ext cx="2296710" cy="342622"/>
            <a:chOff x="7976019" y="2555487"/>
            <a:chExt cx="2296710" cy="342622"/>
          </a:xfrm>
        </p:grpSpPr>
        <p:sp>
          <p:nvSpPr>
            <p:cNvPr id="14" name="Pijl: links 13">
              <a:extLst>
                <a:ext uri="{FF2B5EF4-FFF2-40B4-BE49-F238E27FC236}">
                  <a16:creationId xmlns:a16="http://schemas.microsoft.com/office/drawing/2014/main" id="{8EC24E38-F551-493E-8054-CB3A7FE1BEAA}"/>
                </a:ext>
              </a:extLst>
            </p:cNvPr>
            <p:cNvSpPr/>
            <p:nvPr/>
          </p:nvSpPr>
          <p:spPr>
            <a:xfrm rot="10800000">
              <a:off x="7976019" y="2557736"/>
              <a:ext cx="2296710" cy="320385"/>
            </a:xfrm>
            <a:prstGeom prst="leftArrow">
              <a:avLst/>
            </a:prstGeom>
            <a:solidFill>
              <a:srgbClr val="5289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Afbeelding met tekst, krant&#10;&#10;Automatisch gegenereerde beschrijving">
              <a:extLst>
                <a:ext uri="{FF2B5EF4-FFF2-40B4-BE49-F238E27FC236}">
                  <a16:creationId xmlns:a16="http://schemas.microsoft.com/office/drawing/2014/main" id="{3C54E318-61F2-4ADE-A59C-B4D3E0568F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65" b="17665"/>
            <a:stretch/>
          </p:blipFill>
          <p:spPr>
            <a:xfrm>
              <a:off x="8032053" y="2574109"/>
              <a:ext cx="751497" cy="324000"/>
            </a:xfrm>
            <a:prstGeom prst="rect">
              <a:avLst/>
            </a:prstGeom>
          </p:spPr>
        </p:pic>
        <p:pic>
          <p:nvPicPr>
            <p:cNvPr id="16" name="Afbeelding 15">
              <a:extLst>
                <a:ext uri="{FF2B5EF4-FFF2-40B4-BE49-F238E27FC236}">
                  <a16:creationId xmlns:a16="http://schemas.microsoft.com/office/drawing/2014/main" id="{EB2B780B-7E39-43DB-A7EF-2EDCDA152F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42" t="25662" r="20070" b="26232"/>
            <a:stretch/>
          </p:blipFill>
          <p:spPr>
            <a:xfrm>
              <a:off x="9435052" y="2555487"/>
              <a:ext cx="618623" cy="324000"/>
            </a:xfrm>
            <a:prstGeom prst="rect">
              <a:avLst/>
            </a:prstGeom>
          </p:spPr>
        </p:pic>
      </p:grpSp>
      <p:pic>
        <p:nvPicPr>
          <p:cNvPr id="25" name="Afbeelding 24" descr="Afbeelding met noot, fruit, binnen, voedsel&#10;&#10;Automatisch gegenereerde beschrijving">
            <a:extLst>
              <a:ext uri="{FF2B5EF4-FFF2-40B4-BE49-F238E27FC236}">
                <a16:creationId xmlns:a16="http://schemas.microsoft.com/office/drawing/2014/main" id="{E2514CC7-1800-41CF-99A5-4C34D42E5A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770" y="1887083"/>
            <a:ext cx="630798" cy="540000"/>
          </a:xfrm>
          <a:prstGeom prst="rect">
            <a:avLst/>
          </a:prstGeom>
        </p:spPr>
      </p:pic>
      <p:pic>
        <p:nvPicPr>
          <p:cNvPr id="26" name="Afbeelding 25" descr="Afbeelding met oranje&#10;&#10;Automatisch gegenereerde beschrijving">
            <a:extLst>
              <a:ext uri="{FF2B5EF4-FFF2-40B4-BE49-F238E27FC236}">
                <a16:creationId xmlns:a16="http://schemas.microsoft.com/office/drawing/2014/main" id="{478C2CD5-D5CC-4173-8007-10732B1644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2" t="11726" r="13866" b="11726"/>
          <a:stretch/>
        </p:blipFill>
        <p:spPr>
          <a:xfrm>
            <a:off x="10187242" y="2706833"/>
            <a:ext cx="464536" cy="468000"/>
          </a:xfrm>
          <a:prstGeom prst="rect">
            <a:avLst/>
          </a:prstGeom>
        </p:spPr>
      </p:pic>
      <p:sp>
        <p:nvSpPr>
          <p:cNvPr id="28" name="Tekstvak 27">
            <a:extLst>
              <a:ext uri="{FF2B5EF4-FFF2-40B4-BE49-F238E27FC236}">
                <a16:creationId xmlns:a16="http://schemas.microsoft.com/office/drawing/2014/main" id="{0CB5033A-8F22-4442-9FB4-8CD79E4F9636}"/>
              </a:ext>
            </a:extLst>
          </p:cNvPr>
          <p:cNvSpPr txBox="1"/>
          <p:nvPr/>
        </p:nvSpPr>
        <p:spPr>
          <a:xfrm>
            <a:off x="1320521" y="3739255"/>
            <a:ext cx="3167855" cy="369332"/>
          </a:xfrm>
          <a:prstGeom prst="rect">
            <a:avLst/>
          </a:prstGeom>
          <a:solidFill>
            <a:srgbClr val="52893F"/>
          </a:solidFill>
        </p:spPr>
        <p:txBody>
          <a:bodyPr wrap="none" rtlCol="0">
            <a:spAutoFit/>
          </a:bodyPr>
          <a:lstStyle/>
          <a:p>
            <a:r>
              <a:rPr lang="nl-NL" dirty="0"/>
              <a:t>€ 100 = 100 × $ 1,25 = $ 125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kstvak 28">
                <a:extLst>
                  <a:ext uri="{FF2B5EF4-FFF2-40B4-BE49-F238E27FC236}">
                    <a16:creationId xmlns:a16="http://schemas.microsoft.com/office/drawing/2014/main" id="{2296DED3-857C-4056-8211-95D54D45D346}"/>
                  </a:ext>
                </a:extLst>
              </p:cNvPr>
              <p:cNvSpPr txBox="1"/>
              <p:nvPr/>
            </p:nvSpPr>
            <p:spPr>
              <a:xfrm>
                <a:off x="1320521" y="4970743"/>
                <a:ext cx="5713424" cy="475258"/>
              </a:xfrm>
              <a:prstGeom prst="rect">
                <a:avLst/>
              </a:prstGeom>
              <a:solidFill>
                <a:srgbClr val="52893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€ 1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14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€ 0,</m:t>
                        </m:r>
                        <m:r>
                          <m:rPr>
                            <m:nor/>
                          </m:rPr>
                          <a:rPr lang="nl-NL" sz="1400" b="0" i="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nl-NL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nl-NL" dirty="0"/>
                  <a:t> = $ 1,11   </a:t>
                </a:r>
                <a:r>
                  <a:rPr lang="nl-NL" dirty="0">
                    <a:latin typeface="Arial" panose="020B0604020202020204" pitchFamily="34" charset="0"/>
                    <a:cs typeface="Arial" panose="020B0604020202020204" pitchFamily="34" charset="0"/>
                  </a:rPr>
                  <a:t>→  </a:t>
                </a:r>
                <a:r>
                  <a:rPr lang="nl-NL" dirty="0"/>
                  <a:t>€ 100 = 100 × $ 1,11 = $ 111</a:t>
                </a:r>
              </a:p>
            </p:txBody>
          </p:sp>
        </mc:Choice>
        <mc:Fallback xmlns="">
          <p:sp>
            <p:nvSpPr>
              <p:cNvPr id="29" name="Tekstvak 28">
                <a:extLst>
                  <a:ext uri="{FF2B5EF4-FFF2-40B4-BE49-F238E27FC236}">
                    <a16:creationId xmlns:a16="http://schemas.microsoft.com/office/drawing/2014/main" id="{2296DED3-857C-4056-8211-95D54D45D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521" y="4970743"/>
                <a:ext cx="5713424" cy="475258"/>
              </a:xfrm>
              <a:prstGeom prst="rect">
                <a:avLst/>
              </a:prstGeom>
              <a:blipFill>
                <a:blip r:embed="rId8"/>
                <a:stretch>
                  <a:fillRect l="-961" b="-641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kstvak 29">
            <a:extLst>
              <a:ext uri="{FF2B5EF4-FFF2-40B4-BE49-F238E27FC236}">
                <a16:creationId xmlns:a16="http://schemas.microsoft.com/office/drawing/2014/main" id="{A67705BA-4ACA-4EE0-AE76-39485C1D65DF}"/>
              </a:ext>
            </a:extLst>
          </p:cNvPr>
          <p:cNvSpPr txBox="1"/>
          <p:nvPr/>
        </p:nvSpPr>
        <p:spPr>
          <a:xfrm>
            <a:off x="7506611" y="3985749"/>
            <a:ext cx="3425938" cy="923330"/>
          </a:xfrm>
          <a:prstGeom prst="rect">
            <a:avLst/>
          </a:prstGeom>
          <a:solidFill>
            <a:srgbClr val="4C7FB4"/>
          </a:solidFill>
          <a:ln w="38100">
            <a:solidFill>
              <a:srgbClr val="CA4F2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Koersstijging munt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maakt importproducenten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goedkoper (beperkt inflatie!)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B8FF3E92-0101-4B57-8CBA-C74149F3D976}"/>
                  </a:ext>
                </a:extLst>
              </p:cNvPr>
              <p:cNvSpPr txBox="1"/>
              <p:nvPr/>
            </p:nvSpPr>
            <p:spPr>
              <a:xfrm>
                <a:off x="1320521" y="2946940"/>
                <a:ext cx="2178802" cy="475258"/>
              </a:xfrm>
              <a:prstGeom prst="rect">
                <a:avLst/>
              </a:prstGeom>
              <a:solidFill>
                <a:srgbClr val="52893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€ 1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1400" b="0" i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€ 0,80</m:t>
                        </m:r>
                      </m:den>
                    </m:f>
                  </m:oMath>
                </a14:m>
                <a:r>
                  <a:rPr lang="nl-NL" dirty="0"/>
                  <a:t> = $ 1,25</a:t>
                </a:r>
              </a:p>
            </p:txBody>
          </p:sp>
        </mc:Choice>
        <mc:Fallback xmlns="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B8FF3E92-0101-4B57-8CBA-C74149F3D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521" y="2946940"/>
                <a:ext cx="2178802" cy="475258"/>
              </a:xfrm>
              <a:prstGeom prst="rect">
                <a:avLst/>
              </a:prstGeom>
              <a:blipFill>
                <a:blip r:embed="rId9"/>
                <a:stretch>
                  <a:fillRect l="-2521" r="-1401" b="-641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ep 21">
            <a:extLst>
              <a:ext uri="{FF2B5EF4-FFF2-40B4-BE49-F238E27FC236}">
                <a16:creationId xmlns:a16="http://schemas.microsoft.com/office/drawing/2014/main" id="{A53A2BF3-834A-4861-B570-E9F94F2F6981}"/>
              </a:ext>
            </a:extLst>
          </p:cNvPr>
          <p:cNvGrpSpPr/>
          <p:nvPr/>
        </p:nvGrpSpPr>
        <p:grpSpPr>
          <a:xfrm>
            <a:off x="8368964" y="2204499"/>
            <a:ext cx="1216590" cy="181490"/>
            <a:chOff x="7903746" y="2195628"/>
            <a:chExt cx="2296710" cy="342622"/>
          </a:xfrm>
        </p:grpSpPr>
        <p:sp>
          <p:nvSpPr>
            <p:cNvPr id="23" name="Pijl: links 22">
              <a:extLst>
                <a:ext uri="{FF2B5EF4-FFF2-40B4-BE49-F238E27FC236}">
                  <a16:creationId xmlns:a16="http://schemas.microsoft.com/office/drawing/2014/main" id="{A7BC1C0F-0CAC-4CF5-8752-8EF6FAA00FF3}"/>
                </a:ext>
              </a:extLst>
            </p:cNvPr>
            <p:cNvSpPr/>
            <p:nvPr/>
          </p:nvSpPr>
          <p:spPr>
            <a:xfrm>
              <a:off x="7903746" y="2207738"/>
              <a:ext cx="2296710" cy="320385"/>
            </a:xfrm>
            <a:prstGeom prst="leftArrow">
              <a:avLst/>
            </a:prstGeom>
            <a:solidFill>
              <a:srgbClr val="5289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Afbeelding met tekst, krant&#10;&#10;Automatisch gegenereerde beschrijving">
              <a:extLst>
                <a:ext uri="{FF2B5EF4-FFF2-40B4-BE49-F238E27FC236}">
                  <a16:creationId xmlns:a16="http://schemas.microsoft.com/office/drawing/2014/main" id="{3C965337-B1A0-4E47-8909-CEB51C832E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65" b="17665"/>
            <a:stretch/>
          </p:blipFill>
          <p:spPr>
            <a:xfrm>
              <a:off x="8106561" y="2214250"/>
              <a:ext cx="751497" cy="324000"/>
            </a:xfrm>
            <a:prstGeom prst="rect">
              <a:avLst/>
            </a:prstGeom>
          </p:spPr>
        </p:pic>
        <p:pic>
          <p:nvPicPr>
            <p:cNvPr id="31" name="Afbeelding 30">
              <a:extLst>
                <a:ext uri="{FF2B5EF4-FFF2-40B4-BE49-F238E27FC236}">
                  <a16:creationId xmlns:a16="http://schemas.microsoft.com/office/drawing/2014/main" id="{D2BE709E-ED76-4B82-A19D-419943CE9F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42" t="25662" r="20070" b="26232"/>
            <a:stretch/>
          </p:blipFill>
          <p:spPr>
            <a:xfrm>
              <a:off x="9509560" y="2195628"/>
              <a:ext cx="618623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225211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C913AB7-B62A-1777-6288-E3F0A7A16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nl-NL" dirty="0"/>
              <a:t>De koers van de euro stijgt.</a:t>
            </a:r>
            <a:br>
              <a:rPr lang="nl-NL" dirty="0"/>
            </a:br>
            <a:r>
              <a:rPr lang="nl-NL" dirty="0"/>
              <a:t>Wat gebeurt er met de benzineprijzen?</a:t>
            </a:r>
          </a:p>
          <a:p>
            <a:pPr marL="914400" lvl="1" indent="-457200">
              <a:buFont typeface="+mj-lt"/>
              <a:buAutoNum type="alphaUcPeriod"/>
            </a:pPr>
            <a:r>
              <a:rPr lang="nl-NL" dirty="0"/>
              <a:t>Niets</a:t>
            </a:r>
          </a:p>
          <a:p>
            <a:pPr marL="914400" lvl="1" indent="-457200">
              <a:buFont typeface="+mj-lt"/>
              <a:buAutoNum type="alphaUcPeriod"/>
            </a:pPr>
            <a:r>
              <a:rPr lang="nl-NL" dirty="0"/>
              <a:t>Benzine wordt duurder</a:t>
            </a:r>
          </a:p>
          <a:p>
            <a:pPr marL="914400" lvl="1" indent="-457200">
              <a:buFont typeface="+mj-lt"/>
              <a:buAutoNum type="alphaUcPeriod"/>
            </a:pPr>
            <a:r>
              <a:rPr lang="nl-NL" dirty="0"/>
              <a:t>Benzine wordt goedkoper</a:t>
            </a:r>
          </a:p>
          <a:p>
            <a:pPr marL="457200" indent="-457200">
              <a:buFont typeface="+mj-lt"/>
              <a:buAutoNum type="arabicParenR"/>
            </a:pPr>
            <a:endParaRPr lang="nl-NL" dirty="0"/>
          </a:p>
          <a:p>
            <a:pPr marL="457200" indent="-457200">
              <a:buFont typeface="+mj-lt"/>
              <a:buAutoNum type="arabicParenR"/>
            </a:pPr>
            <a:r>
              <a:rPr lang="nl-NL" dirty="0"/>
              <a:t>De koers van de dollar stijgt.</a:t>
            </a:r>
            <a:br>
              <a:rPr lang="nl-NL" dirty="0"/>
            </a:br>
            <a:r>
              <a:rPr lang="nl-NL" dirty="0"/>
              <a:t>Wat gebeurt er (op termijn) met de Nederlandse werkgelegenheid?</a:t>
            </a:r>
          </a:p>
          <a:p>
            <a:pPr marL="914400" lvl="1" indent="-457200">
              <a:buFont typeface="+mj-lt"/>
              <a:buAutoNum type="alphaUcPeriod"/>
            </a:pPr>
            <a:r>
              <a:rPr lang="nl-NL" dirty="0"/>
              <a:t>Niets</a:t>
            </a:r>
          </a:p>
          <a:p>
            <a:pPr marL="914400" lvl="1" indent="-457200">
              <a:buFont typeface="+mj-lt"/>
              <a:buAutoNum type="alphaUcPeriod"/>
            </a:pPr>
            <a:r>
              <a:rPr lang="nl-NL" dirty="0"/>
              <a:t>Werkgelegenheid neemt toe in Nederland</a:t>
            </a:r>
          </a:p>
          <a:p>
            <a:pPr marL="914400" lvl="1" indent="-457200">
              <a:buFont typeface="+mj-lt"/>
              <a:buAutoNum type="alphaUcPeriod"/>
            </a:pPr>
            <a:r>
              <a:rPr lang="nl-NL" dirty="0"/>
              <a:t>Werkgelegenheid neemt af in Nederland</a:t>
            </a:r>
          </a:p>
          <a:p>
            <a:pPr marL="914400" lvl="1" indent="-457200">
              <a:buFont typeface="+mj-lt"/>
              <a:buAutoNum type="alphaUcPeriod"/>
            </a:pPr>
            <a:endParaRPr lang="nl-NL" dirty="0"/>
          </a:p>
          <a:p>
            <a:pPr marL="457200" indent="-457200">
              <a:buFont typeface="+mj-lt"/>
              <a:buAutoNum type="arabicParenR"/>
            </a:pPr>
            <a:r>
              <a:rPr lang="nl-NL" dirty="0"/>
              <a:t>De koers van de Chinese Yuan daalt.</a:t>
            </a:r>
            <a:br>
              <a:rPr lang="nl-NL" dirty="0"/>
            </a:br>
            <a:r>
              <a:rPr lang="nl-NL" dirty="0"/>
              <a:t>Wat gebeurt er (op termijn) met de Nederlandse inflatie?</a:t>
            </a:r>
          </a:p>
          <a:p>
            <a:pPr marL="914400" lvl="1" indent="-457200">
              <a:buFont typeface="+mj-lt"/>
              <a:buAutoNum type="alphaUcPeriod"/>
            </a:pPr>
            <a:r>
              <a:rPr lang="nl-NL" dirty="0"/>
              <a:t>Niets</a:t>
            </a:r>
          </a:p>
          <a:p>
            <a:pPr marL="914400" lvl="1" indent="-457200">
              <a:buFont typeface="+mj-lt"/>
              <a:buAutoNum type="alphaUcPeriod"/>
            </a:pPr>
            <a:r>
              <a:rPr lang="nl-NL" dirty="0"/>
              <a:t>De inflatie in Nederland stijgt</a:t>
            </a:r>
          </a:p>
          <a:p>
            <a:pPr marL="914400" lvl="1" indent="-457200">
              <a:buFont typeface="+mj-lt"/>
              <a:buAutoNum type="alphaUcPeriod"/>
            </a:pPr>
            <a:r>
              <a:rPr lang="nl-NL" dirty="0"/>
              <a:t>De inflatie in Nederland daalt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DC20949-BB98-27BC-D5F7-848279B8371D}"/>
              </a:ext>
            </a:extLst>
          </p:cNvPr>
          <p:cNvSpPr/>
          <p:nvPr/>
        </p:nvSpPr>
        <p:spPr>
          <a:xfrm>
            <a:off x="8493550" y="1517715"/>
            <a:ext cx="3393650" cy="707011"/>
          </a:xfrm>
          <a:prstGeom prst="rect">
            <a:avLst/>
          </a:prstGeom>
          <a:solidFill>
            <a:srgbClr val="ED4D0F"/>
          </a:solidFill>
          <a:ln w="57150">
            <a:solidFill>
              <a:srgbClr val="368FB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Schrijf je uitleg eerst op!</a:t>
            </a:r>
          </a:p>
        </p:txBody>
      </p:sp>
    </p:spTree>
    <p:extLst>
      <p:ext uri="{BB962C8B-B14F-4D97-AF65-F5344CB8AC3E}">
        <p14:creationId xmlns:p14="http://schemas.microsoft.com/office/powerpoint/2010/main" val="342382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03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0BB34426-B4B2-996A-A550-D2C9ACE06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Vul onderstaande tabel aan: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457200" lvl="1" indent="0">
              <a:buNone/>
            </a:pPr>
            <a:endParaRPr lang="nl-NL" sz="1600" i="1" dirty="0"/>
          </a:p>
          <a:p>
            <a:pPr marL="457200" lvl="1" indent="0">
              <a:buNone/>
            </a:pPr>
            <a:r>
              <a:rPr lang="nl-NL" sz="1600" i="1" dirty="0"/>
              <a:t>TIP: CIA World </a:t>
            </a:r>
            <a:r>
              <a:rPr lang="nl-NL" sz="1600" i="1" dirty="0" err="1"/>
              <a:t>Factbook</a:t>
            </a:r>
            <a:endParaRPr lang="nl-NL" sz="1600" i="1" dirty="0"/>
          </a:p>
          <a:p>
            <a:endParaRPr lang="nl-NL" dirty="0"/>
          </a:p>
          <a:p>
            <a:r>
              <a:rPr lang="nl-NL" dirty="0"/>
              <a:t>Wat is de sterkste munt?</a:t>
            </a:r>
          </a:p>
          <a:p>
            <a:r>
              <a:rPr lang="nl-NL" dirty="0"/>
              <a:t>Wat is de zwakste munt?</a:t>
            </a:r>
          </a:p>
          <a:p>
            <a:pPr marL="0" indent="0">
              <a:buNone/>
            </a:pPr>
            <a:endParaRPr lang="nl-NL" dirty="0"/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49882532-9A51-191A-9AFC-AA174F060E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398038"/>
              </p:ext>
            </p:extLst>
          </p:nvPr>
        </p:nvGraphicFramePr>
        <p:xfrm>
          <a:off x="2032000" y="760305"/>
          <a:ext cx="8128000" cy="2834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76248305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59382949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979198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69672995"/>
                    </a:ext>
                  </a:extLst>
                </a:gridCol>
              </a:tblGrid>
              <a:tr h="330001">
                <a:tc>
                  <a:txBody>
                    <a:bodyPr/>
                    <a:lstStyle/>
                    <a:p>
                      <a:r>
                        <a:rPr lang="nl-NL" dirty="0"/>
                        <a:t>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Valuta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Wisselkoers </a:t>
                      </a:r>
                      <a:r>
                        <a:rPr lang="nl-NL" sz="1400" dirty="0"/>
                        <a:t>tegenover de euro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Belangrijkste exportproduct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820367"/>
                  </a:ext>
                </a:extLst>
              </a:tr>
              <a:tr h="330001">
                <a:tc>
                  <a:txBody>
                    <a:bodyPr/>
                    <a:lstStyle/>
                    <a:p>
                      <a:r>
                        <a:rPr lang="nl-NL" dirty="0"/>
                        <a:t>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Dollar ($)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€ 0,90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Olie, Gas, Auto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974488"/>
                  </a:ext>
                </a:extLst>
              </a:tr>
              <a:tr h="330001">
                <a:tc>
                  <a:txBody>
                    <a:bodyPr/>
                    <a:lstStyle/>
                    <a:p>
                      <a:r>
                        <a:rPr lang="nl-NL" dirty="0"/>
                        <a:t>Zweden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429533"/>
                  </a:ext>
                </a:extLst>
              </a:tr>
              <a:tr h="330001">
                <a:tc>
                  <a:txBody>
                    <a:bodyPr/>
                    <a:lstStyle/>
                    <a:p>
                      <a:r>
                        <a:rPr lang="nl-NL" dirty="0"/>
                        <a:t>Marokko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264977"/>
                  </a:ext>
                </a:extLst>
              </a:tr>
              <a:tr h="330001">
                <a:tc>
                  <a:txBody>
                    <a:bodyPr/>
                    <a:lstStyle/>
                    <a:p>
                      <a:r>
                        <a:rPr lang="nl-NL" dirty="0"/>
                        <a:t>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957342"/>
                  </a:ext>
                </a:extLst>
              </a:tr>
              <a:tr h="330001">
                <a:tc>
                  <a:txBody>
                    <a:bodyPr/>
                    <a:lstStyle/>
                    <a:p>
                      <a:r>
                        <a:rPr lang="nl-NL" dirty="0"/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236199"/>
                  </a:ext>
                </a:extLst>
              </a:tr>
              <a:tr h="330001">
                <a:tc>
                  <a:txBody>
                    <a:bodyPr/>
                    <a:lstStyle/>
                    <a:p>
                      <a:r>
                        <a:rPr lang="nl-NL" dirty="0"/>
                        <a:t>Brazilië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129422"/>
                  </a:ext>
                </a:extLst>
              </a:tr>
            </a:tbl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44416FEB-A657-6BBD-D293-EB872D60D939}"/>
              </a:ext>
            </a:extLst>
          </p:cNvPr>
          <p:cNvSpPr txBox="1"/>
          <p:nvPr/>
        </p:nvSpPr>
        <p:spPr>
          <a:xfrm>
            <a:off x="4081806" y="1780012"/>
            <a:ext cx="1335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Kroon (SEK)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0AAE7B0-169F-23D0-E5DE-07A9E0445C0B}"/>
              </a:ext>
            </a:extLst>
          </p:cNvPr>
          <p:cNvSpPr txBox="1"/>
          <p:nvPr/>
        </p:nvSpPr>
        <p:spPr>
          <a:xfrm>
            <a:off x="6119488" y="1780012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€ 0,088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845983F-4A4B-FDB4-F3EE-25894AA6684C}"/>
              </a:ext>
            </a:extLst>
          </p:cNvPr>
          <p:cNvSpPr txBox="1"/>
          <p:nvPr/>
        </p:nvSpPr>
        <p:spPr>
          <a:xfrm>
            <a:off x="8100792" y="1780012"/>
            <a:ext cx="23984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 dirty="0"/>
              <a:t>Olie, Auto, Medicijnen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DAFDB5FF-CA2A-C37F-3970-9F013BB9E2FA}"/>
              </a:ext>
            </a:extLst>
          </p:cNvPr>
          <p:cNvSpPr txBox="1"/>
          <p:nvPr/>
        </p:nvSpPr>
        <p:spPr>
          <a:xfrm>
            <a:off x="4081806" y="2126338"/>
            <a:ext cx="15342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 dirty="0"/>
              <a:t>Dirham (MAD)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A720DA7E-F647-05C4-49C7-786E0006D71D}"/>
              </a:ext>
            </a:extLst>
          </p:cNvPr>
          <p:cNvSpPr txBox="1"/>
          <p:nvPr/>
        </p:nvSpPr>
        <p:spPr>
          <a:xfrm>
            <a:off x="6119488" y="2151748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€ 0,093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2FEFB12-A371-8B60-E803-2D0221E91D80}"/>
              </a:ext>
            </a:extLst>
          </p:cNvPr>
          <p:cNvSpPr txBox="1"/>
          <p:nvPr/>
        </p:nvSpPr>
        <p:spPr>
          <a:xfrm>
            <a:off x="8156620" y="2151748"/>
            <a:ext cx="23984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 dirty="0"/>
              <a:t>Kunstmest, Auto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F212184B-45E2-AB05-9C08-524F9DABBC97}"/>
              </a:ext>
            </a:extLst>
          </p:cNvPr>
          <p:cNvSpPr txBox="1"/>
          <p:nvPr/>
        </p:nvSpPr>
        <p:spPr>
          <a:xfrm>
            <a:off x="4081806" y="2508271"/>
            <a:ext cx="9214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 dirty="0"/>
              <a:t>Yen (</a:t>
            </a:r>
            <a:r>
              <a:rPr lang="nl-NL" sz="16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¥)</a:t>
            </a:r>
            <a:endParaRPr lang="nl-NL" sz="1600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98A12051-12CA-ACAC-9DBF-41DF4133572A}"/>
              </a:ext>
            </a:extLst>
          </p:cNvPr>
          <p:cNvSpPr txBox="1"/>
          <p:nvPr/>
        </p:nvSpPr>
        <p:spPr>
          <a:xfrm>
            <a:off x="6119488" y="2508271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€ 0,0062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9D531E31-4661-12B0-510B-4A96F712B30E}"/>
              </a:ext>
            </a:extLst>
          </p:cNvPr>
          <p:cNvSpPr txBox="1"/>
          <p:nvPr/>
        </p:nvSpPr>
        <p:spPr>
          <a:xfrm>
            <a:off x="8156620" y="2508201"/>
            <a:ext cx="23984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 dirty="0"/>
              <a:t>Auto, Machines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06795A20-F16A-8A62-CD13-39FB94464DA8}"/>
              </a:ext>
            </a:extLst>
          </p:cNvPr>
          <p:cNvSpPr txBox="1"/>
          <p:nvPr/>
        </p:nvSpPr>
        <p:spPr>
          <a:xfrm>
            <a:off x="4081806" y="2868413"/>
            <a:ext cx="15342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 dirty="0"/>
              <a:t>Yuan (CNY)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0372C8EF-7F12-F5C5-4452-1BB8FD250157}"/>
              </a:ext>
            </a:extLst>
          </p:cNvPr>
          <p:cNvSpPr txBox="1"/>
          <p:nvPr/>
        </p:nvSpPr>
        <p:spPr>
          <a:xfrm>
            <a:off x="6119488" y="2890204"/>
            <a:ext cx="755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€ 0,13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38BE3C36-D966-D783-EF3E-C577249E257D}"/>
              </a:ext>
            </a:extLst>
          </p:cNvPr>
          <p:cNvSpPr txBox="1"/>
          <p:nvPr/>
        </p:nvSpPr>
        <p:spPr>
          <a:xfrm>
            <a:off x="8156620" y="2886721"/>
            <a:ext cx="23984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 dirty="0"/>
              <a:t>Chips, computers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F6212A26-607D-8D1B-3CF5-05AFC9AFE355}"/>
              </a:ext>
            </a:extLst>
          </p:cNvPr>
          <p:cNvSpPr txBox="1"/>
          <p:nvPr/>
        </p:nvSpPr>
        <p:spPr>
          <a:xfrm>
            <a:off x="4081806" y="3250346"/>
            <a:ext cx="15342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 dirty="0"/>
              <a:t>Reaal (BRL)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26C862CC-13EB-299D-1337-F154FD8CE405}"/>
              </a:ext>
            </a:extLst>
          </p:cNvPr>
          <p:cNvSpPr txBox="1"/>
          <p:nvPr/>
        </p:nvSpPr>
        <p:spPr>
          <a:xfrm>
            <a:off x="6119488" y="3259723"/>
            <a:ext cx="755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€ 0,16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55440997-0B71-5D91-8C3A-C1438A26F777}"/>
              </a:ext>
            </a:extLst>
          </p:cNvPr>
          <p:cNvSpPr txBox="1"/>
          <p:nvPr/>
        </p:nvSpPr>
        <p:spPr>
          <a:xfrm>
            <a:off x="8156620" y="3258057"/>
            <a:ext cx="23984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 dirty="0"/>
              <a:t>Soja, Ruwe olie</a:t>
            </a:r>
          </a:p>
        </p:txBody>
      </p:sp>
    </p:spTree>
    <p:extLst>
      <p:ext uri="{BB962C8B-B14F-4D97-AF65-F5344CB8AC3E}">
        <p14:creationId xmlns:p14="http://schemas.microsoft.com/office/powerpoint/2010/main" val="14877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  <p:bldP spid="13" grpId="0"/>
      <p:bldP spid="14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93A0E87-04F9-4EC1-1F7C-15EF6ED2B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1682750"/>
            <a:ext cx="10426262" cy="4917747"/>
          </a:xfrm>
        </p:spPr>
        <p:txBody>
          <a:bodyPr/>
          <a:lstStyle/>
          <a:p>
            <a:r>
              <a:rPr lang="nl-NL" dirty="0"/>
              <a:t>De gegeven 0,040 is</a:t>
            </a:r>
          </a:p>
          <a:p>
            <a:pPr marL="914400" lvl="1" indent="-457200">
              <a:buFont typeface="+mj-lt"/>
              <a:buAutoNum type="alphaUcPeriod"/>
            </a:pPr>
            <a:r>
              <a:rPr lang="nl-NL" dirty="0"/>
              <a:t>De (wissel)koers van de euro</a:t>
            </a:r>
          </a:p>
          <a:p>
            <a:pPr marL="914400" lvl="1" indent="-457200">
              <a:buFont typeface="+mj-lt"/>
              <a:buAutoNum type="alphaUcPeriod"/>
            </a:pPr>
            <a:r>
              <a:rPr lang="nl-NL" dirty="0"/>
              <a:t>De (wissel)koers van de Tsjechische kroon</a:t>
            </a:r>
          </a:p>
          <a:p>
            <a:pPr marL="457200" lvl="1" indent="0">
              <a:buNone/>
            </a:pPr>
            <a:endParaRPr lang="nl-NL" dirty="0"/>
          </a:p>
          <a:p>
            <a:r>
              <a:rPr lang="nl-NL" dirty="0"/>
              <a:t>Wat kost nu eigenlijk de “</a:t>
            </a:r>
            <a:r>
              <a:rPr lang="nl-NL" dirty="0" err="1"/>
              <a:t>Icelandic</a:t>
            </a:r>
            <a:r>
              <a:rPr lang="nl-NL" dirty="0"/>
              <a:t> </a:t>
            </a:r>
            <a:r>
              <a:rPr lang="nl-NL" dirty="0" err="1"/>
              <a:t>Cod</a:t>
            </a:r>
            <a:r>
              <a:rPr lang="nl-NL" dirty="0"/>
              <a:t>”?</a:t>
            </a:r>
          </a:p>
          <a:p>
            <a:pPr marL="914400" lvl="1" indent="-457200">
              <a:buFont typeface="+mj-lt"/>
              <a:buAutoNum type="alphaUcPeriod"/>
            </a:pPr>
            <a:r>
              <a:rPr lang="nl-NL" dirty="0"/>
              <a:t>€ 39,60</a:t>
            </a:r>
          </a:p>
          <a:p>
            <a:pPr marL="914400" lvl="1" indent="-457200">
              <a:buFont typeface="+mj-lt"/>
              <a:buAutoNum type="alphaUcPeriod"/>
            </a:pPr>
            <a:r>
              <a:rPr lang="nl-NL" dirty="0"/>
              <a:t>€ 24,75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9C1F33D-8553-9B85-9977-3A952D6ADD7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72618" y="357188"/>
            <a:ext cx="10919381" cy="1325562"/>
          </a:xfrm>
        </p:spPr>
        <p:txBody>
          <a:bodyPr/>
          <a:lstStyle/>
          <a:p>
            <a:r>
              <a:rPr lang="nl-NL" dirty="0"/>
              <a:t>Wisselkoers</a:t>
            </a:r>
            <a:br>
              <a:rPr lang="nl-NL" dirty="0"/>
            </a:br>
            <a:r>
              <a:rPr lang="nl-NL" sz="1800" dirty="0">
                <a:solidFill>
                  <a:schemeClr val="bg1">
                    <a:lumMod val="75000"/>
                  </a:schemeClr>
                </a:solidFill>
              </a:rPr>
              <a:t>de prijs van een buitenlandse valuta</a:t>
            </a:r>
            <a:endParaRPr lang="nl-NL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C8FA1CF-F24A-539D-4C85-9D0F204CD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694" y="0"/>
            <a:ext cx="3859306" cy="6858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F0F8A66-C3B9-EE86-4E17-462D22157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6279" y="4554979"/>
            <a:ext cx="4921615" cy="230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9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9802268-9961-1132-8DC6-AE59890B9E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Betalingsbalans en valutamarkt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5F1C4E2-75FF-6150-CEE6-995D02A5DDC2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nl-NL" dirty="0"/>
              <a:t>Vrije wisselkoersvorming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6FF5736-801A-D9D9-6B67-CEF9A4B03EA5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nl-NL" dirty="0"/>
              <a:t>Gevolgen van wisselkoersveranderingen</a:t>
            </a:r>
          </a:p>
        </p:txBody>
      </p:sp>
    </p:spTree>
    <p:extLst>
      <p:ext uri="{BB962C8B-B14F-4D97-AF65-F5344CB8AC3E}">
        <p14:creationId xmlns:p14="http://schemas.microsoft.com/office/powerpoint/2010/main" val="1607180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A0165B-07FE-49B6-A22A-7D29DB6B3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valutamarkt</a:t>
            </a:r>
          </a:p>
        </p:txBody>
      </p:sp>
      <p:pic>
        <p:nvPicPr>
          <p:cNvPr id="5" name="Afbeelding 4" descr="Afbeelding met tekst, kaart&#10;&#10;Automatisch gegenereerde beschrijving">
            <a:extLst>
              <a:ext uri="{FF2B5EF4-FFF2-40B4-BE49-F238E27FC236}">
                <a16:creationId xmlns:a16="http://schemas.microsoft.com/office/drawing/2014/main" id="{7B51CED5-DC18-490D-A55C-A70E2AE5D1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7072"/>
            <a:ext cx="4114281" cy="2880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A20245F-5315-48F0-BF6C-AFD35B3439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45"/>
          <a:stretch/>
        </p:blipFill>
        <p:spPr>
          <a:xfrm>
            <a:off x="9430116" y="1897072"/>
            <a:ext cx="2495684" cy="28800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6DEFF946-AC41-4EC3-A0D4-85A9EF20D7A1}"/>
              </a:ext>
            </a:extLst>
          </p:cNvPr>
          <p:cNvSpPr txBox="1"/>
          <p:nvPr/>
        </p:nvSpPr>
        <p:spPr>
          <a:xfrm>
            <a:off x="10354491" y="3406741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C00000"/>
                </a:solidFill>
              </a:rPr>
              <a:t>€</a:t>
            </a:r>
            <a:endParaRPr lang="nl-NL" sz="4400" b="1" dirty="0">
              <a:solidFill>
                <a:srgbClr val="C00000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78350DE-3807-45D6-8067-073D2A5C7AEF}"/>
              </a:ext>
            </a:extLst>
          </p:cNvPr>
          <p:cNvSpPr txBox="1"/>
          <p:nvPr/>
        </p:nvSpPr>
        <p:spPr>
          <a:xfrm>
            <a:off x="1537373" y="2897234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C00000"/>
                </a:solidFill>
              </a:rPr>
              <a:t>$</a:t>
            </a:r>
            <a:endParaRPr lang="nl-NL" sz="4400" b="1" dirty="0">
              <a:solidFill>
                <a:srgbClr val="C00000"/>
              </a:solidFill>
            </a:endParaRP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0590D3C1-D1D1-4AEB-A725-4B06D2793988}"/>
              </a:ext>
            </a:extLst>
          </p:cNvPr>
          <p:cNvSpPr/>
          <p:nvPr/>
        </p:nvSpPr>
        <p:spPr>
          <a:xfrm>
            <a:off x="5105791" y="2161359"/>
            <a:ext cx="3405052" cy="288000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CA21136-0835-42C4-B78E-D464D3D442DE}"/>
              </a:ext>
            </a:extLst>
          </p:cNvPr>
          <p:cNvSpPr txBox="1"/>
          <p:nvPr/>
        </p:nvSpPr>
        <p:spPr>
          <a:xfrm>
            <a:off x="6043524" y="1805219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valutamarkt</a:t>
            </a:r>
          </a:p>
        </p:txBody>
      </p:sp>
      <p:sp>
        <p:nvSpPr>
          <p:cNvPr id="12" name="Pijl: rechts 11">
            <a:extLst>
              <a:ext uri="{FF2B5EF4-FFF2-40B4-BE49-F238E27FC236}">
                <a16:creationId xmlns:a16="http://schemas.microsoft.com/office/drawing/2014/main" id="{688105D0-F645-48FD-88A9-DE7ED4B4C748}"/>
              </a:ext>
            </a:extLst>
          </p:cNvPr>
          <p:cNvSpPr/>
          <p:nvPr/>
        </p:nvSpPr>
        <p:spPr>
          <a:xfrm>
            <a:off x="3881362" y="4003640"/>
            <a:ext cx="5977012" cy="2880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>
                <a:solidFill>
                  <a:schemeClr val="tx1"/>
                </a:solidFill>
              </a:rPr>
              <a:t>EU importeert pinda’s uit VS</a:t>
            </a:r>
          </a:p>
        </p:txBody>
      </p:sp>
      <p:sp>
        <p:nvSpPr>
          <p:cNvPr id="13" name="Pijl: rechts 12">
            <a:extLst>
              <a:ext uri="{FF2B5EF4-FFF2-40B4-BE49-F238E27FC236}">
                <a16:creationId xmlns:a16="http://schemas.microsoft.com/office/drawing/2014/main" id="{96B1168D-0E7E-43E6-BC38-05090FA7BE6D}"/>
              </a:ext>
            </a:extLst>
          </p:cNvPr>
          <p:cNvSpPr/>
          <p:nvPr/>
        </p:nvSpPr>
        <p:spPr>
          <a:xfrm flipH="1">
            <a:off x="3819811" y="4222992"/>
            <a:ext cx="5977012" cy="2880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>
                <a:solidFill>
                  <a:schemeClr val="tx1"/>
                </a:solidFill>
              </a:rPr>
              <a:t>EU moet betalen voor de pinda’s</a:t>
            </a:r>
          </a:p>
        </p:txBody>
      </p:sp>
      <p:pic>
        <p:nvPicPr>
          <p:cNvPr id="15" name="Afbeelding 14" descr="Afbeelding met noot, fruit, binnen, voedsel&#10;&#10;Automatisch gegenereerde beschrijving">
            <a:extLst>
              <a:ext uri="{FF2B5EF4-FFF2-40B4-BE49-F238E27FC236}">
                <a16:creationId xmlns:a16="http://schemas.microsoft.com/office/drawing/2014/main" id="{908DDA91-4966-4692-A8D6-96F4970E5F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678" y="3546866"/>
            <a:ext cx="1234313" cy="1056647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2F23575D-CB55-462D-9161-6130E3A582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2" t="25662" r="20070" b="26232"/>
          <a:stretch/>
        </p:blipFill>
        <p:spPr>
          <a:xfrm>
            <a:off x="9714650" y="4281309"/>
            <a:ext cx="1053737" cy="551888"/>
          </a:xfrm>
          <a:prstGeom prst="rect">
            <a:avLst/>
          </a:prstGeom>
        </p:spPr>
      </p:pic>
      <p:pic>
        <p:nvPicPr>
          <p:cNvPr id="19" name="Afbeelding 18" descr="Afbeelding met tekst, krant&#10;&#10;Automatisch gegenereerde beschrijving">
            <a:extLst>
              <a:ext uri="{FF2B5EF4-FFF2-40B4-BE49-F238E27FC236}">
                <a16:creationId xmlns:a16="http://schemas.microsoft.com/office/drawing/2014/main" id="{493FA96F-B0FF-4DD9-8FF9-75D45EE0D6F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5" b="17665"/>
          <a:stretch/>
        </p:blipFill>
        <p:spPr>
          <a:xfrm>
            <a:off x="5504043" y="4273205"/>
            <a:ext cx="1343743" cy="579340"/>
          </a:xfrm>
          <a:prstGeom prst="rect">
            <a:avLst/>
          </a:prstGeom>
        </p:spPr>
      </p:pic>
      <p:sp>
        <p:nvSpPr>
          <p:cNvPr id="20" name="Pijl: rechts 19">
            <a:extLst>
              <a:ext uri="{FF2B5EF4-FFF2-40B4-BE49-F238E27FC236}">
                <a16:creationId xmlns:a16="http://schemas.microsoft.com/office/drawing/2014/main" id="{30412D0D-6DC1-4F77-900D-DE18EE88F0EF}"/>
              </a:ext>
            </a:extLst>
          </p:cNvPr>
          <p:cNvSpPr/>
          <p:nvPr/>
        </p:nvSpPr>
        <p:spPr>
          <a:xfrm>
            <a:off x="3881362" y="2948097"/>
            <a:ext cx="5977012" cy="2880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>
                <a:solidFill>
                  <a:schemeClr val="tx1"/>
                </a:solidFill>
              </a:rPr>
              <a:t>VS moet betalen voor de kaas</a:t>
            </a:r>
          </a:p>
        </p:txBody>
      </p:sp>
      <p:sp>
        <p:nvSpPr>
          <p:cNvPr id="21" name="Pijl: rechts 20">
            <a:extLst>
              <a:ext uri="{FF2B5EF4-FFF2-40B4-BE49-F238E27FC236}">
                <a16:creationId xmlns:a16="http://schemas.microsoft.com/office/drawing/2014/main" id="{70E0633C-7FCF-417E-886A-796B4E1E0C38}"/>
              </a:ext>
            </a:extLst>
          </p:cNvPr>
          <p:cNvSpPr/>
          <p:nvPr/>
        </p:nvSpPr>
        <p:spPr>
          <a:xfrm flipH="1">
            <a:off x="3819811" y="2676104"/>
            <a:ext cx="5977012" cy="2880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>
                <a:solidFill>
                  <a:schemeClr val="tx1"/>
                </a:solidFill>
              </a:rPr>
              <a:t>VS importeert kaas uit NL</a:t>
            </a:r>
          </a:p>
        </p:txBody>
      </p:sp>
      <p:pic>
        <p:nvPicPr>
          <p:cNvPr id="23" name="Afbeelding 22" descr="Afbeelding met oranje&#10;&#10;Automatisch gegenereerde beschrijving">
            <a:extLst>
              <a:ext uri="{FF2B5EF4-FFF2-40B4-BE49-F238E27FC236}">
                <a16:creationId xmlns:a16="http://schemas.microsoft.com/office/drawing/2014/main" id="{7898BC0F-D50C-4C68-89BD-A6BC50363F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2" t="11726" r="13866" b="11726"/>
          <a:stretch/>
        </p:blipFill>
        <p:spPr>
          <a:xfrm>
            <a:off x="9785241" y="1979888"/>
            <a:ext cx="1138499" cy="1146999"/>
          </a:xfrm>
          <a:prstGeom prst="rect">
            <a:avLst/>
          </a:prstGeom>
        </p:spPr>
      </p:pic>
      <p:pic>
        <p:nvPicPr>
          <p:cNvPr id="24" name="Afbeelding 23" descr="Afbeelding met tekst, krant&#10;&#10;Automatisch gegenereerde beschrijving">
            <a:extLst>
              <a:ext uri="{FF2B5EF4-FFF2-40B4-BE49-F238E27FC236}">
                <a16:creationId xmlns:a16="http://schemas.microsoft.com/office/drawing/2014/main" id="{66A9B82D-1D47-48F1-A0BD-1803F645176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5" b="17665"/>
          <a:stretch/>
        </p:blipFill>
        <p:spPr>
          <a:xfrm>
            <a:off x="2696682" y="2967526"/>
            <a:ext cx="1343743" cy="579340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F05B5C5C-1D1A-4A1C-AACE-47BB6DF7BB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2" t="25662" r="20070" b="26232"/>
          <a:stretch/>
        </p:blipFill>
        <p:spPr>
          <a:xfrm>
            <a:off x="6294546" y="3017650"/>
            <a:ext cx="1053737" cy="551888"/>
          </a:xfrm>
          <a:prstGeom prst="rect">
            <a:avLst/>
          </a:prstGeom>
        </p:spPr>
      </p:pic>
      <p:sp>
        <p:nvSpPr>
          <p:cNvPr id="26" name="Pijl: rechts 25">
            <a:extLst>
              <a:ext uri="{FF2B5EF4-FFF2-40B4-BE49-F238E27FC236}">
                <a16:creationId xmlns:a16="http://schemas.microsoft.com/office/drawing/2014/main" id="{F5E2DBAA-6889-448B-8961-5034EAFA7A03}"/>
              </a:ext>
            </a:extLst>
          </p:cNvPr>
          <p:cNvSpPr/>
          <p:nvPr/>
        </p:nvSpPr>
        <p:spPr>
          <a:xfrm>
            <a:off x="3671865" y="2707582"/>
            <a:ext cx="6220439" cy="72860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VS moet ‘betalen’</a:t>
            </a:r>
          </a:p>
        </p:txBody>
      </p:sp>
      <p:sp>
        <p:nvSpPr>
          <p:cNvPr id="27" name="Pijl: rechts 26">
            <a:extLst>
              <a:ext uri="{FF2B5EF4-FFF2-40B4-BE49-F238E27FC236}">
                <a16:creationId xmlns:a16="http://schemas.microsoft.com/office/drawing/2014/main" id="{ECB4783B-5E49-4D7B-A4C8-18EE21294A5A}"/>
              </a:ext>
            </a:extLst>
          </p:cNvPr>
          <p:cNvSpPr/>
          <p:nvPr/>
        </p:nvSpPr>
        <p:spPr>
          <a:xfrm flipH="1">
            <a:off x="3671863" y="3496108"/>
            <a:ext cx="6220440" cy="72860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EU moet ‘betalen’</a:t>
            </a:r>
          </a:p>
        </p:txBody>
      </p:sp>
      <p:pic>
        <p:nvPicPr>
          <p:cNvPr id="28" name="Afbeelding 27" descr="Afbeelding met tekst, krant&#10;&#10;Automatisch gegenereerde beschrijving">
            <a:extLst>
              <a:ext uri="{FF2B5EF4-FFF2-40B4-BE49-F238E27FC236}">
                <a16:creationId xmlns:a16="http://schemas.microsoft.com/office/drawing/2014/main" id="{4F3E55D8-40E0-4FF0-9DB8-A15832224F3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5" b="17665"/>
          <a:stretch/>
        </p:blipFill>
        <p:spPr>
          <a:xfrm>
            <a:off x="4219726" y="2846637"/>
            <a:ext cx="1085496" cy="468000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FBB96FB9-B9C3-40B6-8FFE-10B6A7F505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2" t="25662" r="20070" b="26232"/>
          <a:stretch/>
        </p:blipFill>
        <p:spPr>
          <a:xfrm>
            <a:off x="8378502" y="2837884"/>
            <a:ext cx="893567" cy="468000"/>
          </a:xfrm>
          <a:prstGeom prst="rect">
            <a:avLst/>
          </a:prstGeom>
        </p:spPr>
      </p:pic>
      <p:pic>
        <p:nvPicPr>
          <p:cNvPr id="30" name="Afbeelding 29" descr="Afbeelding met tekst, krant&#10;&#10;Automatisch gegenereerde beschrijving">
            <a:extLst>
              <a:ext uri="{FF2B5EF4-FFF2-40B4-BE49-F238E27FC236}">
                <a16:creationId xmlns:a16="http://schemas.microsoft.com/office/drawing/2014/main" id="{F7A1FF23-A57F-48B1-A252-99BDDBEADBC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5" b="17665"/>
          <a:stretch/>
        </p:blipFill>
        <p:spPr>
          <a:xfrm>
            <a:off x="4219726" y="3648997"/>
            <a:ext cx="1085496" cy="468000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C4A907B8-3199-4832-9447-E05F67D4AA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2" t="25662" r="20070" b="26232"/>
          <a:stretch/>
        </p:blipFill>
        <p:spPr>
          <a:xfrm>
            <a:off x="8378502" y="3640244"/>
            <a:ext cx="893567" cy="468000"/>
          </a:xfrm>
          <a:prstGeom prst="rect">
            <a:avLst/>
          </a:prstGeom>
        </p:spPr>
      </p:pic>
      <p:sp>
        <p:nvSpPr>
          <p:cNvPr id="32" name="Tekstvak 31">
            <a:extLst>
              <a:ext uri="{FF2B5EF4-FFF2-40B4-BE49-F238E27FC236}">
                <a16:creationId xmlns:a16="http://schemas.microsoft.com/office/drawing/2014/main" id="{CCDBDC09-5D25-409E-8728-6942EF22E7EA}"/>
              </a:ext>
            </a:extLst>
          </p:cNvPr>
          <p:cNvSpPr txBox="1"/>
          <p:nvPr/>
        </p:nvSpPr>
        <p:spPr>
          <a:xfrm>
            <a:off x="4301421" y="2562460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aanbod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26E5FD9A-749E-40AE-8586-F785C7318372}"/>
              </a:ext>
            </a:extLst>
          </p:cNvPr>
          <p:cNvSpPr txBox="1"/>
          <p:nvPr/>
        </p:nvSpPr>
        <p:spPr>
          <a:xfrm>
            <a:off x="8323384" y="4055436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aanbod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023BD739-1321-4C0A-86C7-A5D649803CE2}"/>
              </a:ext>
            </a:extLst>
          </p:cNvPr>
          <p:cNvSpPr txBox="1"/>
          <p:nvPr/>
        </p:nvSpPr>
        <p:spPr>
          <a:xfrm>
            <a:off x="8436395" y="2562460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vraag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5CF0CAD0-BF41-4DD2-9337-78529548E7A5}"/>
              </a:ext>
            </a:extLst>
          </p:cNvPr>
          <p:cNvSpPr txBox="1"/>
          <p:nvPr/>
        </p:nvSpPr>
        <p:spPr>
          <a:xfrm>
            <a:off x="4373585" y="4049516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vraag</a:t>
            </a:r>
          </a:p>
        </p:txBody>
      </p:sp>
      <p:grpSp>
        <p:nvGrpSpPr>
          <p:cNvPr id="49" name="Groep 48">
            <a:extLst>
              <a:ext uri="{FF2B5EF4-FFF2-40B4-BE49-F238E27FC236}">
                <a16:creationId xmlns:a16="http://schemas.microsoft.com/office/drawing/2014/main" id="{0E7EE404-749C-4A77-9854-66DF366CDB7D}"/>
              </a:ext>
            </a:extLst>
          </p:cNvPr>
          <p:cNvGrpSpPr/>
          <p:nvPr/>
        </p:nvGrpSpPr>
        <p:grpSpPr>
          <a:xfrm>
            <a:off x="5442844" y="2354373"/>
            <a:ext cx="2464861" cy="2404650"/>
            <a:chOff x="168341" y="4409828"/>
            <a:chExt cx="2464861" cy="2404650"/>
          </a:xfrm>
        </p:grpSpPr>
        <p:cxnSp>
          <p:nvCxnSpPr>
            <p:cNvPr id="37" name="Rechte verbindingslijn 36">
              <a:extLst>
                <a:ext uri="{FF2B5EF4-FFF2-40B4-BE49-F238E27FC236}">
                  <a16:creationId xmlns:a16="http://schemas.microsoft.com/office/drawing/2014/main" id="{1BAC6321-5E58-4C3C-A78F-450335AC44BA}"/>
                </a:ext>
              </a:extLst>
            </p:cNvPr>
            <p:cNvCxnSpPr/>
            <p:nvPr/>
          </p:nvCxnSpPr>
          <p:spPr>
            <a:xfrm>
              <a:off x="534015" y="4727932"/>
              <a:ext cx="0" cy="176719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Rechte verbindingslijn 37">
              <a:extLst>
                <a:ext uri="{FF2B5EF4-FFF2-40B4-BE49-F238E27FC236}">
                  <a16:creationId xmlns:a16="http://schemas.microsoft.com/office/drawing/2014/main" id="{0E5355FF-EAE5-41BE-A2FF-301C102A68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4015" y="6506701"/>
              <a:ext cx="2099187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F2946C3C-A148-43D4-8792-9C480C1B5A0D}"/>
                </a:ext>
              </a:extLst>
            </p:cNvPr>
            <p:cNvSpPr txBox="1"/>
            <p:nvPr/>
          </p:nvSpPr>
          <p:spPr>
            <a:xfrm>
              <a:off x="1203110" y="4409828"/>
              <a:ext cx="8675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dirty="0"/>
                <a:t>koers $</a:t>
              </a:r>
            </a:p>
          </p:txBody>
        </p:sp>
        <p:sp>
          <p:nvSpPr>
            <p:cNvPr id="41" name="Tekstvak 40">
              <a:extLst>
                <a:ext uri="{FF2B5EF4-FFF2-40B4-BE49-F238E27FC236}">
                  <a16:creationId xmlns:a16="http://schemas.microsoft.com/office/drawing/2014/main" id="{3013D95B-471C-4EBF-A8A8-0CE15EE5A8C3}"/>
                </a:ext>
              </a:extLst>
            </p:cNvPr>
            <p:cNvSpPr txBox="1"/>
            <p:nvPr/>
          </p:nvSpPr>
          <p:spPr>
            <a:xfrm rot="16200000">
              <a:off x="-239783" y="5156507"/>
              <a:ext cx="11240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koers $ in €</a:t>
              </a:r>
            </a:p>
          </p:txBody>
        </p:sp>
        <p:sp>
          <p:nvSpPr>
            <p:cNvPr id="42" name="Tekstvak 41">
              <a:extLst>
                <a:ext uri="{FF2B5EF4-FFF2-40B4-BE49-F238E27FC236}">
                  <a16:creationId xmlns:a16="http://schemas.microsoft.com/office/drawing/2014/main" id="{BACDE259-3074-4D46-A527-CF54C6F4C841}"/>
                </a:ext>
              </a:extLst>
            </p:cNvPr>
            <p:cNvSpPr txBox="1"/>
            <p:nvPr/>
          </p:nvSpPr>
          <p:spPr>
            <a:xfrm>
              <a:off x="1301478" y="6506701"/>
              <a:ext cx="12987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hoeveelheid $</a:t>
              </a:r>
            </a:p>
          </p:txBody>
        </p:sp>
      </p:grpSp>
      <p:cxnSp>
        <p:nvCxnSpPr>
          <p:cNvPr id="44" name="Rechte verbindingslijn 43">
            <a:extLst>
              <a:ext uri="{FF2B5EF4-FFF2-40B4-BE49-F238E27FC236}">
                <a16:creationId xmlns:a16="http://schemas.microsoft.com/office/drawing/2014/main" id="{DDBB6494-9691-41A6-BB34-0D8AB2F8E4C2}"/>
              </a:ext>
            </a:extLst>
          </p:cNvPr>
          <p:cNvCxnSpPr/>
          <p:nvPr/>
        </p:nvCxnSpPr>
        <p:spPr>
          <a:xfrm>
            <a:off x="5958714" y="2683095"/>
            <a:ext cx="1795464" cy="1614318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Rechte verbindingslijn 45">
            <a:extLst>
              <a:ext uri="{FF2B5EF4-FFF2-40B4-BE49-F238E27FC236}">
                <a16:creationId xmlns:a16="http://schemas.microsoft.com/office/drawing/2014/main" id="{FACD7709-4BC3-4654-A113-DFB715A1DFF4}"/>
              </a:ext>
            </a:extLst>
          </p:cNvPr>
          <p:cNvCxnSpPr/>
          <p:nvPr/>
        </p:nvCxnSpPr>
        <p:spPr>
          <a:xfrm flipV="1">
            <a:off x="5890214" y="2976613"/>
            <a:ext cx="1816339" cy="864841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7" name="Tekstvak 46">
            <a:extLst>
              <a:ext uri="{FF2B5EF4-FFF2-40B4-BE49-F238E27FC236}">
                <a16:creationId xmlns:a16="http://schemas.microsoft.com/office/drawing/2014/main" id="{5D90DF0C-9C49-432E-B5BA-A0A3310CF8F8}"/>
              </a:ext>
            </a:extLst>
          </p:cNvPr>
          <p:cNvSpPr txBox="1"/>
          <p:nvPr/>
        </p:nvSpPr>
        <p:spPr>
          <a:xfrm>
            <a:off x="5982362" y="2586891"/>
            <a:ext cx="447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err="1"/>
              <a:t>Q</a:t>
            </a:r>
            <a:r>
              <a:rPr lang="nl-NL" sz="1400" baseline="-25000" dirty="0" err="1"/>
              <a:t>v</a:t>
            </a:r>
            <a:r>
              <a:rPr lang="nl-NL" sz="900" dirty="0"/>
              <a:t>$</a:t>
            </a:r>
            <a:endParaRPr lang="nl-NL" sz="1400" dirty="0"/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5D0F4F68-D8E2-4783-8156-BB8C73015567}"/>
              </a:ext>
            </a:extLst>
          </p:cNvPr>
          <p:cNvSpPr txBox="1"/>
          <p:nvPr/>
        </p:nvSpPr>
        <p:spPr>
          <a:xfrm>
            <a:off x="7376018" y="2999224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err="1"/>
              <a:t>Q</a:t>
            </a:r>
            <a:r>
              <a:rPr lang="nl-NL" sz="1400" baseline="-25000" dirty="0" err="1"/>
              <a:t>a</a:t>
            </a:r>
            <a:r>
              <a:rPr lang="nl-NL" sz="900" dirty="0"/>
              <a:t>$</a:t>
            </a:r>
            <a:endParaRPr lang="nl-NL" sz="1400" dirty="0"/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48101490-81FA-414F-BECD-48A1942D8020}"/>
              </a:ext>
            </a:extLst>
          </p:cNvPr>
          <p:cNvSpPr txBox="1"/>
          <p:nvPr/>
        </p:nvSpPr>
        <p:spPr>
          <a:xfrm>
            <a:off x="1321919" y="5592568"/>
            <a:ext cx="9768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‘betalen’ voor import, maar ook voor beleggen/investeren/ </a:t>
            </a:r>
            <a:r>
              <a:rPr lang="nl-NL" dirty="0" err="1"/>
              <a:t>enz</a:t>
            </a:r>
            <a:r>
              <a:rPr lang="nl-NL" dirty="0"/>
              <a:t>… (onderdelen betalingsbalans)</a:t>
            </a:r>
          </a:p>
        </p:txBody>
      </p:sp>
    </p:spTree>
    <p:extLst>
      <p:ext uri="{BB962C8B-B14F-4D97-AF65-F5344CB8AC3E}">
        <p14:creationId xmlns:p14="http://schemas.microsoft.com/office/powerpoint/2010/main" val="116470858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96296E-6 L 0.57474 -2.96296E-6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0.31927 -3.33333E-6 " pathEditMode="relative" rAng="0" ptsTypes="AA">
                                      <p:cBhvr>
                                        <p:cTn id="27" dur="2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22222E-6 L -0.25 2.22222E-6 " pathEditMode="relative" rAng="0" ptsTypes="AA">
                                      <p:cBhvr>
                                        <p:cTn id="37" dur="2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5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-0.57448 -2.22222E-6 " pathEditMode="relative" rAng="0" ptsTypes="AA">
                                      <p:cBhvr>
                                        <p:cTn id="62" dur="4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25 1.48148E-6 " pathEditMode="relative" rAng="0" ptsTypes="AA">
                                      <p:cBhvr>
                                        <p:cTn id="75" dur="2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5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0.28984 -4.07407E-6 " pathEditMode="relative" rAng="0" ptsTypes="AA">
                                      <p:cBhvr>
                                        <p:cTn id="85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1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4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20" grpId="0" animBg="1"/>
      <p:bldP spid="20" grpId="1" animBg="1"/>
      <p:bldP spid="21" grpId="0" animBg="1"/>
      <p:bldP spid="21" grpId="1" animBg="1"/>
      <p:bldP spid="26" grpId="0" animBg="1"/>
      <p:bldP spid="26" grpId="1" animBg="1"/>
      <p:bldP spid="27" grpId="0" animBg="1"/>
      <p:bldP spid="27" grpId="1" animBg="1"/>
      <p:bldP spid="32" grpId="0"/>
      <p:bldP spid="33" grpId="0"/>
      <p:bldP spid="33" grpId="1"/>
      <p:bldP spid="34" grpId="0"/>
      <p:bldP spid="34" grpId="1"/>
      <p:bldP spid="35" grpId="0"/>
      <p:bldP spid="47" grpId="0"/>
      <p:bldP spid="48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7D209CF-96A6-74E3-0830-3B9F8E5A2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2166865"/>
          </a:xfrm>
        </p:spPr>
        <p:txBody>
          <a:bodyPr/>
          <a:lstStyle/>
          <a:p>
            <a:r>
              <a:rPr lang="nl-NL" dirty="0"/>
              <a:t>Wat is de koers van de euro als..</a:t>
            </a:r>
          </a:p>
          <a:p>
            <a:pPr marL="914400" lvl="1" indent="-457200">
              <a:buFont typeface="+mj-lt"/>
              <a:buAutoNum type="alphaUcPeriod"/>
            </a:pPr>
            <a:r>
              <a:rPr lang="nl-NL" dirty="0"/>
              <a:t>AUD 1 = € 0,61</a:t>
            </a:r>
          </a:p>
          <a:p>
            <a:pPr marL="914400" lvl="1" indent="-457200">
              <a:buFont typeface="+mj-lt"/>
              <a:buAutoNum type="alphaUcPeriod"/>
            </a:pPr>
            <a:r>
              <a:rPr lang="nl-NL" dirty="0"/>
              <a:t>GBP 1 = € 1,18</a:t>
            </a:r>
          </a:p>
          <a:p>
            <a:pPr marL="914400" lvl="1" indent="-457200">
              <a:buFont typeface="+mj-lt"/>
              <a:buAutoNum type="alphaUcPeriod"/>
            </a:pPr>
            <a:r>
              <a:rPr lang="nl-NL" dirty="0"/>
              <a:t>Surinaamse dollar = € 0,031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86D3745A-4F2A-0F3E-FA8D-2FF273734704}"/>
              </a:ext>
            </a:extLst>
          </p:cNvPr>
          <p:cNvSpPr/>
          <p:nvPr/>
        </p:nvSpPr>
        <p:spPr>
          <a:xfrm>
            <a:off x="1460938" y="2224726"/>
            <a:ext cx="9351390" cy="1847654"/>
          </a:xfrm>
          <a:prstGeom prst="rect">
            <a:avLst/>
          </a:prstGeom>
          <a:solidFill>
            <a:srgbClr val="51A04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+mj-lt"/>
              <a:buAutoNum type="alphaUcPeriod"/>
            </a:pPr>
            <a:r>
              <a:rPr lang="nl-NL" dirty="0"/>
              <a:t>€ 1 = (</a:t>
            </a:r>
            <a:r>
              <a:rPr lang="nl-NL" baseline="30000" dirty="0"/>
              <a:t>1</a:t>
            </a:r>
            <a:r>
              <a:rPr lang="nl-NL" dirty="0"/>
              <a:t>/</a:t>
            </a:r>
            <a:r>
              <a:rPr lang="nl-NL" baseline="-25000" dirty="0"/>
              <a:t>0,61</a:t>
            </a:r>
            <a:r>
              <a:rPr lang="nl-NL" dirty="0"/>
              <a:t>) AUD 1,64</a:t>
            </a:r>
          </a:p>
          <a:p>
            <a:pPr marL="342900" indent="-342900">
              <a:buFont typeface="+mj-lt"/>
              <a:buAutoNum type="alphaUcPeriod"/>
            </a:pPr>
            <a:endParaRPr lang="nl-NL" dirty="0"/>
          </a:p>
          <a:p>
            <a:pPr marL="342900" indent="-342900">
              <a:buFont typeface="+mj-lt"/>
              <a:buAutoNum type="alphaUcPeriod"/>
            </a:pPr>
            <a:r>
              <a:rPr lang="nl-NL" dirty="0"/>
              <a:t>€ 1 = (</a:t>
            </a:r>
            <a:r>
              <a:rPr lang="nl-NL" baseline="30000" dirty="0"/>
              <a:t>1</a:t>
            </a:r>
            <a:r>
              <a:rPr lang="nl-NL" dirty="0"/>
              <a:t>/</a:t>
            </a:r>
            <a:r>
              <a:rPr lang="nl-NL" baseline="-25000" dirty="0"/>
              <a:t>1,18</a:t>
            </a:r>
            <a:r>
              <a:rPr lang="nl-NL" dirty="0"/>
              <a:t>) £ 0,85</a:t>
            </a:r>
          </a:p>
          <a:p>
            <a:pPr marL="342900" indent="-342900">
              <a:buFont typeface="+mj-lt"/>
              <a:buAutoNum type="alphaUcPeriod"/>
            </a:pPr>
            <a:endParaRPr lang="nl-NL" dirty="0"/>
          </a:p>
          <a:p>
            <a:pPr marL="342900" indent="-342900">
              <a:buFont typeface="+mj-lt"/>
              <a:buAutoNum type="alphaUcPeriod"/>
            </a:pPr>
            <a:r>
              <a:rPr lang="nl-NL" dirty="0"/>
              <a:t>€ 1 = (</a:t>
            </a:r>
            <a:r>
              <a:rPr lang="nl-NL" baseline="30000" dirty="0"/>
              <a:t>1</a:t>
            </a:r>
            <a:r>
              <a:rPr lang="nl-NL" dirty="0"/>
              <a:t>/</a:t>
            </a:r>
            <a:r>
              <a:rPr lang="nl-NL" baseline="-25000" dirty="0"/>
              <a:t>0,031</a:t>
            </a:r>
            <a:r>
              <a:rPr lang="nl-NL" dirty="0"/>
              <a:t>) SRD 32,26</a:t>
            </a:r>
          </a:p>
          <a:p>
            <a:pPr marL="342900" indent="-342900">
              <a:buFont typeface="+mj-lt"/>
              <a:buAutoNum type="alphaUcPeriod"/>
            </a:pPr>
            <a:endParaRPr lang="nl-NL" dirty="0"/>
          </a:p>
          <a:p>
            <a:pPr marL="342900" indent="-342900">
              <a:buFont typeface="+mj-lt"/>
              <a:buAutoNum type="alphaU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894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Betalingsbalans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355600" y="2257091"/>
            <a:ext cx="6388472" cy="3912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b="1" dirty="0"/>
              <a:t>Lopende Rekening </a:t>
            </a:r>
            <a:br>
              <a:rPr lang="nl-NL" sz="1800" b="1" dirty="0"/>
            </a:br>
            <a:r>
              <a:rPr lang="nl-NL" sz="1800" b="1" dirty="0"/>
              <a:t>(inkomensvorming)</a:t>
            </a:r>
          </a:p>
          <a:p>
            <a:r>
              <a:rPr lang="nl-NL" sz="1800" dirty="0"/>
              <a:t>Goederenrekening</a:t>
            </a:r>
          </a:p>
          <a:p>
            <a:r>
              <a:rPr lang="nl-NL" sz="1800" dirty="0"/>
              <a:t>Dienstenrekening</a:t>
            </a:r>
          </a:p>
          <a:p>
            <a:r>
              <a:rPr lang="nl-NL" sz="1800" dirty="0"/>
              <a:t>Inkomensrekening</a:t>
            </a:r>
          </a:p>
          <a:p>
            <a:pPr marL="0" indent="0">
              <a:buNone/>
            </a:pPr>
            <a:endParaRPr lang="nl-NL" sz="1800" b="1" dirty="0"/>
          </a:p>
          <a:p>
            <a:pPr marL="0" indent="0">
              <a:buNone/>
            </a:pPr>
            <a:r>
              <a:rPr lang="nl-NL" sz="1800" b="1" dirty="0"/>
              <a:t>Kapitaalrekening</a:t>
            </a:r>
          </a:p>
          <a:p>
            <a:r>
              <a:rPr lang="nl-NL" sz="1800" dirty="0"/>
              <a:t>Financiële rekening</a:t>
            </a:r>
          </a:p>
          <a:p>
            <a:pPr marL="0" indent="0">
              <a:buNone/>
            </a:pPr>
            <a:endParaRPr lang="nl-NL" sz="1800" b="1" dirty="0"/>
          </a:p>
          <a:p>
            <a:pPr marL="0" indent="0">
              <a:buNone/>
            </a:pPr>
            <a:r>
              <a:rPr lang="nl-NL" sz="1800" b="1" dirty="0"/>
              <a:t>Salderingsrekening</a:t>
            </a: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403633" y="1242279"/>
            <a:ext cx="10058400" cy="406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600" spc="3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systematisch overzicht van alle transacties van een land met het buitenland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7657306" y="2522915"/>
            <a:ext cx="4050754" cy="830997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tx1"/>
                </a:solidFill>
              </a:rPr>
              <a:t>Op de </a:t>
            </a:r>
            <a:r>
              <a:rPr lang="nl-NL" sz="1600" b="1" dirty="0">
                <a:solidFill>
                  <a:schemeClr val="tx1"/>
                </a:solidFill>
              </a:rPr>
              <a:t>goederenrekening</a:t>
            </a:r>
            <a:r>
              <a:rPr lang="nl-NL" sz="1600" dirty="0">
                <a:solidFill>
                  <a:schemeClr val="tx1"/>
                </a:solidFill>
              </a:rPr>
              <a:t> wordt de import en export van (stoffelijke) goederen bijgehouden.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7667228" y="2711822"/>
            <a:ext cx="4050754" cy="1077218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tx1"/>
                </a:solidFill>
              </a:rPr>
              <a:t>Op de </a:t>
            </a:r>
            <a:r>
              <a:rPr lang="nl-NL" sz="1600" b="1" dirty="0">
                <a:solidFill>
                  <a:schemeClr val="tx1"/>
                </a:solidFill>
              </a:rPr>
              <a:t>dienstenrekening</a:t>
            </a:r>
            <a:r>
              <a:rPr lang="nl-NL" sz="1600" dirty="0">
                <a:solidFill>
                  <a:schemeClr val="tx1"/>
                </a:solidFill>
              </a:rPr>
              <a:t> wordt de import en export van (niet-stoffelijke) goederen (diensten) bijgehouden.</a:t>
            </a:r>
            <a:br>
              <a:rPr lang="nl-NL" sz="1600" dirty="0">
                <a:solidFill>
                  <a:schemeClr val="tx1"/>
                </a:solidFill>
              </a:rPr>
            </a:br>
            <a:r>
              <a:rPr lang="nl-NL" sz="1600" dirty="0">
                <a:solidFill>
                  <a:schemeClr val="tx1"/>
                </a:solidFill>
              </a:rPr>
              <a:t>Toerisme valt hier ook onder.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7667228" y="2897649"/>
            <a:ext cx="4050754" cy="1323439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tx1"/>
                </a:solidFill>
              </a:rPr>
              <a:t>Op de </a:t>
            </a:r>
            <a:r>
              <a:rPr lang="nl-NL" sz="1600" b="1" dirty="0">
                <a:solidFill>
                  <a:schemeClr val="tx1"/>
                </a:solidFill>
              </a:rPr>
              <a:t>inkomensrekening</a:t>
            </a:r>
            <a:r>
              <a:rPr lang="nl-NL" sz="1600" dirty="0">
                <a:solidFill>
                  <a:schemeClr val="tx1"/>
                </a:solidFill>
              </a:rPr>
              <a:t> worden de betaalde en ontvangen primaire inkomens aan/uit het buitenland  genoteerd. Het gaat dus om de import en export van productiefactoren.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7657306" y="3916794"/>
            <a:ext cx="4050754" cy="1600438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tx1"/>
                </a:solidFill>
              </a:rPr>
              <a:t>Op de </a:t>
            </a:r>
            <a:r>
              <a:rPr lang="nl-NL" sz="1600" b="1" dirty="0">
                <a:solidFill>
                  <a:schemeClr val="tx1"/>
                </a:solidFill>
              </a:rPr>
              <a:t>financiële rekening</a:t>
            </a:r>
            <a:r>
              <a:rPr lang="nl-NL" sz="1600" dirty="0">
                <a:solidFill>
                  <a:schemeClr val="tx1"/>
                </a:solidFill>
              </a:rPr>
              <a:t> worden bijgehouden: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nl-NL" sz="1600" dirty="0">
                <a:solidFill>
                  <a:schemeClr val="tx1"/>
                </a:solidFill>
              </a:rPr>
              <a:t>Internationale kredietverlening en aflossingen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nl-NL" sz="1600" dirty="0">
                <a:solidFill>
                  <a:schemeClr val="tx1"/>
                </a:solidFill>
              </a:rPr>
              <a:t>Directe investeringen in het buitenland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nl-NL" sz="1600" dirty="0">
                <a:solidFill>
                  <a:schemeClr val="tx1"/>
                </a:solidFill>
              </a:rPr>
              <a:t>Internationale beleggingen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7680176" y="4679265"/>
            <a:ext cx="4050754" cy="2062103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tx1"/>
                </a:solidFill>
              </a:rPr>
              <a:t>Op de </a:t>
            </a:r>
            <a:r>
              <a:rPr lang="nl-NL" sz="1600" b="1" dirty="0">
                <a:solidFill>
                  <a:schemeClr val="tx1"/>
                </a:solidFill>
              </a:rPr>
              <a:t>salderingsrekening</a:t>
            </a:r>
            <a:r>
              <a:rPr lang="nl-NL" sz="1600" dirty="0">
                <a:solidFill>
                  <a:schemeClr val="tx1"/>
                </a:solidFill>
              </a:rPr>
              <a:t>  staat het totale overschot/tekort van betalingen en ontvangsten van het land in deze periode.</a:t>
            </a:r>
          </a:p>
          <a:p>
            <a:endParaRPr lang="nl-NL" sz="1600" dirty="0">
              <a:solidFill>
                <a:schemeClr val="tx1"/>
              </a:solidFill>
            </a:endParaRPr>
          </a:p>
          <a:p>
            <a:r>
              <a:rPr lang="nl-NL" sz="1600" dirty="0">
                <a:solidFill>
                  <a:schemeClr val="tx1"/>
                </a:solidFill>
              </a:rPr>
              <a:t>Bij een overschot zal de deviezenvoorraad van het land groeien.</a:t>
            </a:r>
          </a:p>
          <a:p>
            <a:r>
              <a:rPr lang="nl-NL" sz="1600" dirty="0">
                <a:solidFill>
                  <a:schemeClr val="tx1"/>
                </a:solidFill>
              </a:rPr>
              <a:t>Een tekort leidt tot het kleiner worden van de deviezenvoorraad bij de centrale bank.</a:t>
            </a:r>
          </a:p>
        </p:txBody>
      </p:sp>
      <p:grpSp>
        <p:nvGrpSpPr>
          <p:cNvPr id="18" name="Groep 17">
            <a:extLst>
              <a:ext uri="{FF2B5EF4-FFF2-40B4-BE49-F238E27FC236}">
                <a16:creationId xmlns:a16="http://schemas.microsoft.com/office/drawing/2014/main" id="{66490494-2B90-46A9-AA40-34F5730077E9}"/>
              </a:ext>
            </a:extLst>
          </p:cNvPr>
          <p:cNvGrpSpPr/>
          <p:nvPr/>
        </p:nvGrpSpPr>
        <p:grpSpPr>
          <a:xfrm>
            <a:off x="385556" y="1917839"/>
            <a:ext cx="5900134" cy="3938922"/>
            <a:chOff x="385556" y="1917839"/>
            <a:chExt cx="5900134" cy="3938922"/>
          </a:xfrm>
        </p:grpSpPr>
        <p:sp>
          <p:nvSpPr>
            <p:cNvPr id="3" name="Tekstvak 2">
              <a:extLst>
                <a:ext uri="{FF2B5EF4-FFF2-40B4-BE49-F238E27FC236}">
                  <a16:creationId xmlns:a16="http://schemas.microsoft.com/office/drawing/2014/main" id="{E5622E9A-0039-4290-B8C5-FC2DF30C8728}"/>
                </a:ext>
              </a:extLst>
            </p:cNvPr>
            <p:cNvSpPr txBox="1"/>
            <p:nvPr/>
          </p:nvSpPr>
          <p:spPr>
            <a:xfrm>
              <a:off x="3431704" y="1917839"/>
              <a:ext cx="2853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1347788" algn="l"/>
                </a:tabLst>
              </a:pPr>
              <a:r>
                <a:rPr lang="nl-NL" dirty="0"/>
                <a:t>Betalingen	Ontvangsten</a:t>
              </a:r>
            </a:p>
          </p:txBody>
        </p:sp>
        <p:cxnSp>
          <p:nvCxnSpPr>
            <p:cNvPr id="6" name="Rechte verbindingslijn 5">
              <a:extLst>
                <a:ext uri="{FF2B5EF4-FFF2-40B4-BE49-F238E27FC236}">
                  <a16:creationId xmlns:a16="http://schemas.microsoft.com/office/drawing/2014/main" id="{C9DC5DF9-535C-4381-B829-34A5910F20BF}"/>
                </a:ext>
              </a:extLst>
            </p:cNvPr>
            <p:cNvCxnSpPr>
              <a:cxnSpLocks/>
            </p:cNvCxnSpPr>
            <p:nvPr/>
          </p:nvCxnSpPr>
          <p:spPr>
            <a:xfrm>
              <a:off x="3431704" y="1969819"/>
              <a:ext cx="0" cy="388694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47D9C778-B5DC-4E0F-8B40-82923668C4E1}"/>
                </a:ext>
              </a:extLst>
            </p:cNvPr>
            <p:cNvCxnSpPr>
              <a:cxnSpLocks/>
            </p:cNvCxnSpPr>
            <p:nvPr/>
          </p:nvCxnSpPr>
          <p:spPr>
            <a:xfrm>
              <a:off x="4849658" y="1969819"/>
              <a:ext cx="0" cy="388694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DC268113-CC1A-48E5-BB7C-48BCC58716C3}"/>
                </a:ext>
              </a:extLst>
            </p:cNvPr>
            <p:cNvCxnSpPr>
              <a:cxnSpLocks/>
            </p:cNvCxnSpPr>
            <p:nvPr/>
          </p:nvCxnSpPr>
          <p:spPr>
            <a:xfrm>
              <a:off x="6267612" y="1969819"/>
              <a:ext cx="0" cy="388694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>
              <a:extLst>
                <a:ext uri="{FF2B5EF4-FFF2-40B4-BE49-F238E27FC236}">
                  <a16:creationId xmlns:a16="http://schemas.microsoft.com/office/drawing/2014/main" id="{0B423C8B-6A20-4CCD-922E-2C948D0FAD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5556" y="2257091"/>
              <a:ext cx="5882056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C53BA8BE-7D1F-4A9E-B346-CB12EE59A23C}"/>
              </a:ext>
            </a:extLst>
          </p:cNvPr>
          <p:cNvSpPr txBox="1"/>
          <p:nvPr/>
        </p:nvSpPr>
        <p:spPr>
          <a:xfrm>
            <a:off x="3728797" y="2821067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fysieke producten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39D47697-C5E0-4D3E-ADE1-A70A26876309}"/>
              </a:ext>
            </a:extLst>
          </p:cNvPr>
          <p:cNvSpPr txBox="1"/>
          <p:nvPr/>
        </p:nvSpPr>
        <p:spPr>
          <a:xfrm>
            <a:off x="3895509" y="3216626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dienstverlening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4F190CFE-2783-4D55-AA94-854804FD15D5}"/>
              </a:ext>
            </a:extLst>
          </p:cNvPr>
          <p:cNvSpPr txBox="1"/>
          <p:nvPr/>
        </p:nvSpPr>
        <p:spPr>
          <a:xfrm>
            <a:off x="3728797" y="3576666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primaire inkomens</a:t>
            </a:r>
          </a:p>
        </p:txBody>
      </p:sp>
      <p:grpSp>
        <p:nvGrpSpPr>
          <p:cNvPr id="30" name="Groep 29">
            <a:extLst>
              <a:ext uri="{FF2B5EF4-FFF2-40B4-BE49-F238E27FC236}">
                <a16:creationId xmlns:a16="http://schemas.microsoft.com/office/drawing/2014/main" id="{5C26B7FC-E1F3-46F6-85D9-25CD06461577}"/>
              </a:ext>
            </a:extLst>
          </p:cNvPr>
          <p:cNvGrpSpPr/>
          <p:nvPr/>
        </p:nvGrpSpPr>
        <p:grpSpPr>
          <a:xfrm>
            <a:off x="2711624" y="4418964"/>
            <a:ext cx="3601199" cy="1016126"/>
            <a:chOff x="2711624" y="4418964"/>
            <a:chExt cx="3601199" cy="1016126"/>
          </a:xfrm>
        </p:grpSpPr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215D9350-E89D-40E4-AEEA-11ABDCEDB0AF}"/>
                </a:ext>
              </a:extLst>
            </p:cNvPr>
            <p:cNvSpPr txBox="1"/>
            <p:nvPr/>
          </p:nvSpPr>
          <p:spPr>
            <a:xfrm>
              <a:off x="3698004" y="4742361"/>
              <a:ext cx="2313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directe investeringen</a:t>
              </a:r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F11F451C-AB84-495E-90DD-01D0F2ACADE7}"/>
                </a:ext>
              </a:extLst>
            </p:cNvPr>
            <p:cNvSpPr txBox="1"/>
            <p:nvPr/>
          </p:nvSpPr>
          <p:spPr>
            <a:xfrm>
              <a:off x="3396640" y="4418964"/>
              <a:ext cx="2890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internationale beleggingen</a:t>
              </a:r>
            </a:p>
          </p:txBody>
        </p: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2676ECD1-6465-4958-9ED1-FB76DEDB660F}"/>
                </a:ext>
              </a:extLst>
            </p:cNvPr>
            <p:cNvSpPr txBox="1"/>
            <p:nvPr/>
          </p:nvSpPr>
          <p:spPr>
            <a:xfrm>
              <a:off x="3396640" y="5065758"/>
              <a:ext cx="29161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kredietverlening / aflossing</a:t>
              </a:r>
            </a:p>
          </p:txBody>
        </p:sp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0EF91235-464D-4CDF-A097-222108672B49}"/>
                </a:ext>
              </a:extLst>
            </p:cNvPr>
            <p:cNvCxnSpPr>
              <a:endCxn id="22" idx="1"/>
            </p:cNvCxnSpPr>
            <p:nvPr/>
          </p:nvCxnSpPr>
          <p:spPr>
            <a:xfrm flipV="1">
              <a:off x="2711624" y="4603630"/>
              <a:ext cx="685016" cy="323397"/>
            </a:xfrm>
            <a:prstGeom prst="line">
              <a:avLst/>
            </a:prstGeom>
            <a:ln>
              <a:solidFill>
                <a:srgbClr val="A9D18E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Rechte verbindingslijn 26">
              <a:extLst>
                <a:ext uri="{FF2B5EF4-FFF2-40B4-BE49-F238E27FC236}">
                  <a16:creationId xmlns:a16="http://schemas.microsoft.com/office/drawing/2014/main" id="{CD7211AB-62E3-44D7-AB43-5F8E75C3FADF}"/>
                </a:ext>
              </a:extLst>
            </p:cNvPr>
            <p:cNvCxnSpPr>
              <a:endCxn id="21" idx="1"/>
            </p:cNvCxnSpPr>
            <p:nvPr/>
          </p:nvCxnSpPr>
          <p:spPr>
            <a:xfrm>
              <a:off x="2749069" y="4927027"/>
              <a:ext cx="948935" cy="0"/>
            </a:xfrm>
            <a:prstGeom prst="line">
              <a:avLst/>
            </a:prstGeom>
            <a:ln>
              <a:solidFill>
                <a:srgbClr val="A9D18E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Rechte verbindingslijn 28">
              <a:extLst>
                <a:ext uri="{FF2B5EF4-FFF2-40B4-BE49-F238E27FC236}">
                  <a16:creationId xmlns:a16="http://schemas.microsoft.com/office/drawing/2014/main" id="{8D15A4A3-6375-42D0-B4B7-F85C39B27660}"/>
                </a:ext>
              </a:extLst>
            </p:cNvPr>
            <p:cNvCxnSpPr>
              <a:endCxn id="23" idx="1"/>
            </p:cNvCxnSpPr>
            <p:nvPr/>
          </p:nvCxnSpPr>
          <p:spPr>
            <a:xfrm>
              <a:off x="2711624" y="4927027"/>
              <a:ext cx="685016" cy="323397"/>
            </a:xfrm>
            <a:prstGeom prst="line">
              <a:avLst/>
            </a:prstGeom>
            <a:ln>
              <a:solidFill>
                <a:srgbClr val="A9D18E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277206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4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Betalingsbalans en wisselkoers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715928" y="6047534"/>
            <a:ext cx="1210428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Tekort</a:t>
            </a:r>
            <a:br>
              <a:rPr lang="nl-NL" dirty="0">
                <a:solidFill>
                  <a:schemeClr val="tx1"/>
                </a:solidFill>
              </a:rPr>
            </a:br>
            <a:r>
              <a:rPr lang="nl-NL" dirty="0">
                <a:solidFill>
                  <a:schemeClr val="tx1"/>
                </a:solidFill>
              </a:rPr>
              <a:t>BB</a:t>
            </a:r>
            <a:r>
              <a:rPr lang="nl-NL" baseline="-25000" dirty="0">
                <a:solidFill>
                  <a:schemeClr val="tx1"/>
                </a:solidFill>
              </a:rPr>
              <a:t>EU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2468776" y="6047534"/>
            <a:ext cx="2768707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ontvangsten &lt; betalingen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 op de betalingsbalans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769742" y="6047534"/>
            <a:ext cx="1963999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vraag</a:t>
            </a:r>
            <a:r>
              <a:rPr lang="nl-NL" baseline="-25000" dirty="0">
                <a:solidFill>
                  <a:schemeClr val="tx1"/>
                </a:solidFill>
              </a:rPr>
              <a:t>€</a:t>
            </a:r>
            <a:r>
              <a:rPr lang="nl-NL" dirty="0">
                <a:solidFill>
                  <a:schemeClr val="tx1"/>
                </a:solidFill>
              </a:rPr>
              <a:t> &lt; aanbod</a:t>
            </a:r>
            <a:r>
              <a:rPr lang="nl-NL" baseline="-25000" dirty="0">
                <a:solidFill>
                  <a:schemeClr val="tx1"/>
                </a:solidFill>
              </a:rPr>
              <a:t>€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valutamarkt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8304291" y="6186033"/>
            <a:ext cx="1800493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Wisselkoers € ↓</a:t>
            </a:r>
          </a:p>
        </p:txBody>
      </p:sp>
      <p:cxnSp>
        <p:nvCxnSpPr>
          <p:cNvPr id="11" name="Rechte verbindingslijn met pijl 10"/>
          <p:cNvCxnSpPr>
            <a:stCxn id="5" idx="3"/>
            <a:endCxn id="6" idx="1"/>
          </p:cNvCxnSpPr>
          <p:nvPr/>
        </p:nvCxnSpPr>
        <p:spPr>
          <a:xfrm>
            <a:off x="1926356" y="6370700"/>
            <a:ext cx="542420" cy="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>
            <a:stCxn id="6" idx="3"/>
            <a:endCxn id="7" idx="1"/>
          </p:cNvCxnSpPr>
          <p:nvPr/>
        </p:nvCxnSpPr>
        <p:spPr>
          <a:xfrm>
            <a:off x="5237483" y="6370700"/>
            <a:ext cx="532259" cy="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>
            <a:stCxn id="7" idx="3"/>
            <a:endCxn id="9" idx="1"/>
          </p:cNvCxnSpPr>
          <p:nvPr/>
        </p:nvCxnSpPr>
        <p:spPr>
          <a:xfrm flipV="1">
            <a:off x="7733741" y="6370699"/>
            <a:ext cx="570550" cy="1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>
            <a:off x="684213" y="2293647"/>
            <a:ext cx="720476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>
            <a:off x="4286593" y="2293647"/>
            <a:ext cx="0" cy="288032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kstvak 21"/>
          <p:cNvSpPr txBox="1"/>
          <p:nvPr/>
        </p:nvSpPr>
        <p:spPr>
          <a:xfrm>
            <a:off x="3459944" y="1925219"/>
            <a:ext cx="216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err="1"/>
              <a:t>Betalingsbalans</a:t>
            </a:r>
            <a:r>
              <a:rPr lang="nl-NL" b="1" baseline="-25000" dirty="0" err="1"/>
              <a:t>EU</a:t>
            </a:r>
            <a:endParaRPr lang="nl-NL" b="1" baseline="-25000" dirty="0"/>
          </a:p>
        </p:txBody>
      </p:sp>
      <p:sp>
        <p:nvSpPr>
          <p:cNvPr id="23" name="Tekstvak 22"/>
          <p:cNvSpPr txBox="1"/>
          <p:nvPr/>
        </p:nvSpPr>
        <p:spPr>
          <a:xfrm>
            <a:off x="673326" y="1916832"/>
            <a:ext cx="1276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/>
              <a:t>Ontvangsten</a:t>
            </a:r>
            <a:endParaRPr lang="nl-NL" b="1" dirty="0"/>
          </a:p>
        </p:txBody>
      </p:sp>
      <p:sp>
        <p:nvSpPr>
          <p:cNvPr id="24" name="Tekstvak 23"/>
          <p:cNvSpPr txBox="1"/>
          <p:nvPr/>
        </p:nvSpPr>
        <p:spPr>
          <a:xfrm>
            <a:off x="6732961" y="1933608"/>
            <a:ext cx="109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/>
              <a:t>Betalingen</a:t>
            </a:r>
            <a:endParaRPr lang="nl-NL" b="1" dirty="0"/>
          </a:p>
        </p:txBody>
      </p:sp>
      <p:sp>
        <p:nvSpPr>
          <p:cNvPr id="25" name="Tekstvak 24"/>
          <p:cNvSpPr txBox="1"/>
          <p:nvPr/>
        </p:nvSpPr>
        <p:spPr>
          <a:xfrm>
            <a:off x="684213" y="2365656"/>
            <a:ext cx="36023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Wanneer wij geld ontvangen uit het buitenland (bijv. vanwege export van producten), willen we graag euro’s ontvangen.</a:t>
            </a:r>
          </a:p>
          <a:p>
            <a:r>
              <a:rPr lang="nl-NL" dirty="0"/>
              <a:t>Buitenlanders moeten dus hun eigen munt omruilen voor euro’s: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zij </a:t>
            </a:r>
            <a:r>
              <a:rPr lang="nl-NL" b="1" dirty="0"/>
              <a:t>vragen</a:t>
            </a:r>
            <a:r>
              <a:rPr lang="nl-NL" dirty="0"/>
              <a:t> euro’s op de valutamarkt</a:t>
            </a:r>
          </a:p>
        </p:txBody>
      </p:sp>
      <p:sp>
        <p:nvSpPr>
          <p:cNvPr id="26" name="Tekstvak 25"/>
          <p:cNvSpPr txBox="1"/>
          <p:nvPr/>
        </p:nvSpPr>
        <p:spPr>
          <a:xfrm>
            <a:off x="4332945" y="2365655"/>
            <a:ext cx="36023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Wanneer wij geld moeten betalen aan het buitenland (bijv. vanwege import van producten), willen die bedrijven graag hun eigen valuta ontvangen.</a:t>
            </a:r>
          </a:p>
          <a:p>
            <a:r>
              <a:rPr lang="nl-NL" dirty="0"/>
              <a:t>Wij moeten dus onze euro omruilen voor die andere valuta:</a:t>
            </a:r>
          </a:p>
          <a:p>
            <a:endParaRPr lang="nl-NL" dirty="0"/>
          </a:p>
          <a:p>
            <a:r>
              <a:rPr lang="nl-NL" dirty="0"/>
              <a:t>dit is dus </a:t>
            </a:r>
            <a:r>
              <a:rPr lang="nl-NL" b="1" dirty="0"/>
              <a:t>aanbod </a:t>
            </a:r>
            <a:r>
              <a:rPr lang="nl-NL" dirty="0"/>
              <a:t>van euro’s op de valutamarkt</a:t>
            </a:r>
          </a:p>
        </p:txBody>
      </p:sp>
      <p:sp>
        <p:nvSpPr>
          <p:cNvPr id="31" name="Tekstvak 30"/>
          <p:cNvSpPr txBox="1"/>
          <p:nvPr/>
        </p:nvSpPr>
        <p:spPr>
          <a:xfrm>
            <a:off x="690119" y="6048857"/>
            <a:ext cx="1236237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Overschot</a:t>
            </a:r>
            <a:br>
              <a:rPr lang="nl-NL" dirty="0">
                <a:solidFill>
                  <a:schemeClr val="tx1"/>
                </a:solidFill>
              </a:rPr>
            </a:br>
            <a:r>
              <a:rPr lang="nl-NL" dirty="0">
                <a:solidFill>
                  <a:schemeClr val="tx1"/>
                </a:solidFill>
              </a:rPr>
              <a:t>BB</a:t>
            </a:r>
            <a:r>
              <a:rPr lang="nl-NL" baseline="-25000" dirty="0">
                <a:solidFill>
                  <a:schemeClr val="tx1"/>
                </a:solidFill>
              </a:rPr>
              <a:t>EU</a:t>
            </a:r>
          </a:p>
        </p:txBody>
      </p:sp>
      <p:sp>
        <p:nvSpPr>
          <p:cNvPr id="32" name="Tekstvak 31"/>
          <p:cNvSpPr txBox="1"/>
          <p:nvPr/>
        </p:nvSpPr>
        <p:spPr>
          <a:xfrm>
            <a:off x="2468776" y="6048857"/>
            <a:ext cx="2768707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ontvangsten &gt; betalingen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 op de betalingsbalans</a:t>
            </a:r>
          </a:p>
        </p:txBody>
      </p:sp>
      <p:sp>
        <p:nvSpPr>
          <p:cNvPr id="33" name="Tekstvak 32"/>
          <p:cNvSpPr txBox="1"/>
          <p:nvPr/>
        </p:nvSpPr>
        <p:spPr>
          <a:xfrm>
            <a:off x="5769741" y="6048857"/>
            <a:ext cx="19640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vraag</a:t>
            </a:r>
            <a:r>
              <a:rPr lang="nl-NL" baseline="-25000" dirty="0">
                <a:solidFill>
                  <a:schemeClr val="tx1"/>
                </a:solidFill>
              </a:rPr>
              <a:t>€</a:t>
            </a:r>
            <a:r>
              <a:rPr lang="nl-NL" dirty="0">
                <a:solidFill>
                  <a:schemeClr val="tx1"/>
                </a:solidFill>
              </a:rPr>
              <a:t> &gt; aanbod</a:t>
            </a:r>
            <a:r>
              <a:rPr lang="nl-NL" baseline="-25000" dirty="0">
                <a:solidFill>
                  <a:schemeClr val="tx1"/>
                </a:solidFill>
              </a:rPr>
              <a:t>€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valutamarkt</a:t>
            </a:r>
          </a:p>
        </p:txBody>
      </p:sp>
      <p:sp>
        <p:nvSpPr>
          <p:cNvPr id="34" name="Tekstvak 33"/>
          <p:cNvSpPr txBox="1"/>
          <p:nvPr/>
        </p:nvSpPr>
        <p:spPr>
          <a:xfrm>
            <a:off x="8304291" y="6187356"/>
            <a:ext cx="1800493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Wisselkoers € ↑</a:t>
            </a:r>
          </a:p>
        </p:txBody>
      </p:sp>
      <p:cxnSp>
        <p:nvCxnSpPr>
          <p:cNvPr id="35" name="Rechte verbindingslijn met pijl 34"/>
          <p:cNvCxnSpPr>
            <a:stCxn id="31" idx="3"/>
            <a:endCxn id="32" idx="1"/>
          </p:cNvCxnSpPr>
          <p:nvPr/>
        </p:nvCxnSpPr>
        <p:spPr>
          <a:xfrm>
            <a:off x="1926356" y="6372023"/>
            <a:ext cx="542420" cy="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>
            <a:stCxn id="32" idx="3"/>
            <a:endCxn id="33" idx="1"/>
          </p:cNvCxnSpPr>
          <p:nvPr/>
        </p:nvCxnSpPr>
        <p:spPr>
          <a:xfrm>
            <a:off x="5237483" y="6372023"/>
            <a:ext cx="532258" cy="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>
            <a:stCxn id="33" idx="3"/>
            <a:endCxn id="34" idx="1"/>
          </p:cNvCxnSpPr>
          <p:nvPr/>
        </p:nvCxnSpPr>
        <p:spPr>
          <a:xfrm flipV="1">
            <a:off x="7733741" y="6372022"/>
            <a:ext cx="570550" cy="1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0336" y="1988840"/>
            <a:ext cx="3166647" cy="3166647"/>
          </a:xfrm>
          <a:prstGeom prst="rect">
            <a:avLst/>
          </a:prstGeom>
        </p:spPr>
      </p:pic>
      <p:sp>
        <p:nvSpPr>
          <p:cNvPr id="27" name="Tekstvak 26">
            <a:extLst>
              <a:ext uri="{FF2B5EF4-FFF2-40B4-BE49-F238E27FC236}">
                <a16:creationId xmlns:a16="http://schemas.microsoft.com/office/drawing/2014/main" id="{8F737AA2-AE72-4E4B-BC3D-3272E854839A}"/>
              </a:ext>
            </a:extLst>
          </p:cNvPr>
          <p:cNvSpPr txBox="1"/>
          <p:nvPr/>
        </p:nvSpPr>
        <p:spPr>
          <a:xfrm>
            <a:off x="8508813" y="5853632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i="1" dirty="0">
                <a:solidFill>
                  <a:srgbClr val="258812"/>
                </a:solidFill>
              </a:rPr>
              <a:t>appreciatie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2EF19D12-CD94-4AD5-AA1B-1B559C0B24B7}"/>
              </a:ext>
            </a:extLst>
          </p:cNvPr>
          <p:cNvSpPr txBox="1"/>
          <p:nvPr/>
        </p:nvSpPr>
        <p:spPr>
          <a:xfrm>
            <a:off x="8503063" y="5862868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i="1" dirty="0">
                <a:solidFill>
                  <a:srgbClr val="258812"/>
                </a:solidFill>
              </a:rPr>
              <a:t>depreciatie</a:t>
            </a:r>
          </a:p>
        </p:txBody>
      </p:sp>
    </p:spTree>
    <p:extLst>
      <p:ext uri="{BB962C8B-B14F-4D97-AF65-F5344CB8AC3E}">
        <p14:creationId xmlns:p14="http://schemas.microsoft.com/office/powerpoint/2010/main" val="365661277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5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75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25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25" grpId="0"/>
      <p:bldP spid="26" grpId="0"/>
      <p:bldP spid="31" grpId="0" animBg="1"/>
      <p:bldP spid="32" grpId="0" animBg="1"/>
      <p:bldP spid="33" grpId="0" animBg="1"/>
      <p:bldP spid="34" grpId="0" animBg="1"/>
      <p:bldP spid="27" grpId="0"/>
      <p:bldP spid="28" grpId="0"/>
      <p:bldP spid="2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Valutamarkt </a:t>
            </a:r>
            <a:br>
              <a:rPr lang="nl-NL" dirty="0"/>
            </a:br>
            <a:r>
              <a:rPr lang="nl-NL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een marktmodel van volkomen concurrentie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63079" y="1871841"/>
            <a:ext cx="5684706" cy="39333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dirty="0"/>
              <a:t>Valutamarkt $ t.o.v. €</a:t>
            </a:r>
          </a:p>
          <a:p>
            <a:pPr marL="0" indent="0">
              <a:buNone/>
              <a:tabLst>
                <a:tab pos="360363" algn="l"/>
                <a:tab pos="2509838" algn="l"/>
              </a:tabLst>
            </a:pPr>
            <a:r>
              <a:rPr lang="nl-NL" sz="2000" dirty="0"/>
              <a:t>	</a:t>
            </a:r>
            <a:r>
              <a:rPr lang="nl-NL" sz="2000" dirty="0" err="1"/>
              <a:t>Q</a:t>
            </a:r>
            <a:r>
              <a:rPr lang="nl-NL" sz="2000" baseline="-25000" dirty="0" err="1"/>
              <a:t>v</a:t>
            </a:r>
            <a:r>
              <a:rPr lang="nl-NL" sz="2000" dirty="0"/>
              <a:t> = -16P + 40	</a:t>
            </a:r>
            <a:r>
              <a:rPr lang="nl-NL" sz="1400" dirty="0"/>
              <a:t>P = koers $ in euro’s</a:t>
            </a:r>
            <a:br>
              <a:rPr lang="nl-NL" sz="2000" dirty="0"/>
            </a:br>
            <a:r>
              <a:rPr lang="nl-NL" sz="2000" dirty="0"/>
              <a:t>	</a:t>
            </a:r>
            <a:r>
              <a:rPr lang="nl-NL" sz="2000" dirty="0" err="1"/>
              <a:t>Q</a:t>
            </a:r>
            <a:r>
              <a:rPr lang="nl-NL" sz="2000" baseline="-25000" dirty="0" err="1"/>
              <a:t>a</a:t>
            </a:r>
            <a:r>
              <a:rPr lang="nl-NL" sz="2000" dirty="0"/>
              <a:t> = 80P – 40	</a:t>
            </a:r>
            <a:r>
              <a:rPr lang="nl-NL" sz="1400" dirty="0"/>
              <a:t>Q = hoeveelheid $ in mln. stuks</a:t>
            </a: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spcBef>
                <a:spcPts val="1200"/>
              </a:spcBef>
              <a:buNone/>
            </a:pPr>
            <a:r>
              <a:rPr lang="nl-NL" sz="2000" dirty="0"/>
              <a:t>Marktmodel alleen hoeveelheid t.o.v. de prijs.</a:t>
            </a:r>
            <a:br>
              <a:rPr lang="nl-NL" sz="2000" dirty="0"/>
            </a:br>
            <a:r>
              <a:rPr lang="nl-NL" sz="2000" dirty="0"/>
              <a:t>Als “iets anders” verandert, verschuift een lijn.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nl-NL" sz="2000" dirty="0"/>
              <a:t>IETS ANDERS = iets dat invloed heeft op BB</a:t>
            </a:r>
            <a:br>
              <a:rPr lang="nl-NL" sz="2000" dirty="0"/>
            </a:br>
            <a:r>
              <a:rPr lang="nl-NL" sz="2000" dirty="0"/>
              <a:t>(invloed op een internationale geldstroom)</a:t>
            </a:r>
          </a:p>
        </p:txBody>
      </p:sp>
      <p:sp>
        <p:nvSpPr>
          <p:cNvPr id="44" name="Tekstvak 43"/>
          <p:cNvSpPr txBox="1"/>
          <p:nvPr/>
        </p:nvSpPr>
        <p:spPr>
          <a:xfrm>
            <a:off x="368974" y="5983614"/>
            <a:ext cx="1564852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nl-NL" sz="1600" dirty="0"/>
              <a:t>Concurrentie-</a:t>
            </a:r>
          </a:p>
          <a:p>
            <a:pPr algn="ctr"/>
            <a:r>
              <a:rPr lang="nl-NL" sz="1600" dirty="0"/>
              <a:t>positie VS ↑</a:t>
            </a:r>
          </a:p>
        </p:txBody>
      </p:sp>
      <p:sp>
        <p:nvSpPr>
          <p:cNvPr id="45" name="Tekstvak 44"/>
          <p:cNvSpPr txBox="1"/>
          <p:nvPr/>
        </p:nvSpPr>
        <p:spPr>
          <a:xfrm>
            <a:off x="2219546" y="5860503"/>
            <a:ext cx="2709396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nl-NL" sz="1600" dirty="0" err="1"/>
              <a:t>export</a:t>
            </a:r>
            <a:r>
              <a:rPr lang="nl-NL" sz="1600" baseline="-25000" dirty="0" err="1"/>
              <a:t>VS</a:t>
            </a:r>
            <a:r>
              <a:rPr lang="nl-NL" sz="1600" dirty="0"/>
              <a:t> ↑, waardoor de </a:t>
            </a:r>
          </a:p>
          <a:p>
            <a:pPr algn="ctr"/>
            <a:r>
              <a:rPr lang="nl-NL" sz="1600" dirty="0"/>
              <a:t>ontvangsten op de </a:t>
            </a:r>
          </a:p>
          <a:p>
            <a:pPr algn="ctr"/>
            <a:r>
              <a:rPr lang="nl-NL" sz="1600" dirty="0" err="1"/>
              <a:t>betalingsbalans</a:t>
            </a:r>
            <a:r>
              <a:rPr lang="nl-NL" sz="1600" baseline="-25000" dirty="0" err="1"/>
              <a:t>VS</a:t>
            </a:r>
            <a:r>
              <a:rPr lang="nl-NL" sz="1600" dirty="0"/>
              <a:t> ↑</a:t>
            </a:r>
          </a:p>
        </p:txBody>
      </p:sp>
      <p:sp>
        <p:nvSpPr>
          <p:cNvPr id="46" name="Tekstvak 45"/>
          <p:cNvSpPr txBox="1"/>
          <p:nvPr/>
        </p:nvSpPr>
        <p:spPr>
          <a:xfrm>
            <a:off x="5338737" y="5983614"/>
            <a:ext cx="15376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nl-NL" sz="1600" dirty="0"/>
              <a:t>vraag</a:t>
            </a:r>
            <a:r>
              <a:rPr lang="nl-NL" sz="1600" baseline="-25000" dirty="0"/>
              <a:t>$</a:t>
            </a:r>
            <a:r>
              <a:rPr lang="nl-NL" sz="1600" dirty="0"/>
              <a:t> op de</a:t>
            </a:r>
            <a:endParaRPr lang="nl-NL" sz="1600" baseline="-25000" dirty="0"/>
          </a:p>
          <a:p>
            <a:pPr algn="ctr"/>
            <a:r>
              <a:rPr lang="nl-NL" sz="1600" dirty="0"/>
              <a:t>valutamarkt ↑</a:t>
            </a:r>
          </a:p>
        </p:txBody>
      </p:sp>
      <p:sp>
        <p:nvSpPr>
          <p:cNvPr id="47" name="Tekstvak 46"/>
          <p:cNvSpPr txBox="1"/>
          <p:nvPr/>
        </p:nvSpPr>
        <p:spPr>
          <a:xfrm>
            <a:off x="7265800" y="6106724"/>
            <a:ext cx="1620957" cy="338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tx1"/>
                </a:solidFill>
              </a:rPr>
              <a:t>Wisselkoers $ ↑</a:t>
            </a:r>
          </a:p>
        </p:txBody>
      </p:sp>
      <p:cxnSp>
        <p:nvCxnSpPr>
          <p:cNvPr id="48" name="Rechte verbindingslijn met pijl 47"/>
          <p:cNvCxnSpPr>
            <a:stCxn id="44" idx="3"/>
            <a:endCxn id="45" idx="1"/>
          </p:cNvCxnSpPr>
          <p:nvPr/>
        </p:nvCxnSpPr>
        <p:spPr>
          <a:xfrm>
            <a:off x="1933826" y="6276002"/>
            <a:ext cx="285720" cy="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>
            <a:cxnSpLocks/>
          </p:cNvCxnSpPr>
          <p:nvPr/>
        </p:nvCxnSpPr>
        <p:spPr>
          <a:xfrm>
            <a:off x="4928942" y="6268307"/>
            <a:ext cx="409795" cy="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Rechte verbindingslijn met pijl 49"/>
          <p:cNvCxnSpPr>
            <a:cxnSpLocks/>
            <a:stCxn id="46" idx="3"/>
            <a:endCxn id="47" idx="1"/>
          </p:cNvCxnSpPr>
          <p:nvPr/>
        </p:nvCxnSpPr>
        <p:spPr>
          <a:xfrm flipV="1">
            <a:off x="6876337" y="6276001"/>
            <a:ext cx="389463" cy="1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Rechte verbindingslijn 52"/>
          <p:cNvCxnSpPr/>
          <p:nvPr/>
        </p:nvCxnSpPr>
        <p:spPr>
          <a:xfrm>
            <a:off x="7818109" y="1767247"/>
            <a:ext cx="0" cy="3528392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Rechte verbindingslijn 53"/>
          <p:cNvCxnSpPr/>
          <p:nvPr/>
        </p:nvCxnSpPr>
        <p:spPr>
          <a:xfrm flipH="1">
            <a:off x="7799255" y="5298020"/>
            <a:ext cx="36360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Rechte verbindingslijn 54"/>
          <p:cNvCxnSpPr/>
          <p:nvPr/>
        </p:nvCxnSpPr>
        <p:spPr>
          <a:xfrm>
            <a:off x="7818109" y="1769628"/>
            <a:ext cx="3592016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chte verbindingslijn 55"/>
          <p:cNvCxnSpPr/>
          <p:nvPr/>
        </p:nvCxnSpPr>
        <p:spPr>
          <a:xfrm>
            <a:off x="7818109" y="2475306"/>
            <a:ext cx="3592016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echte verbindingslijn 56"/>
          <p:cNvCxnSpPr/>
          <p:nvPr/>
        </p:nvCxnSpPr>
        <p:spPr>
          <a:xfrm>
            <a:off x="7818109" y="3180984"/>
            <a:ext cx="3592016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echte verbindingslijn 57"/>
          <p:cNvCxnSpPr/>
          <p:nvPr/>
        </p:nvCxnSpPr>
        <p:spPr>
          <a:xfrm>
            <a:off x="7818109" y="3886662"/>
            <a:ext cx="3592016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echte verbindingslijn 58"/>
          <p:cNvCxnSpPr/>
          <p:nvPr/>
        </p:nvCxnSpPr>
        <p:spPr>
          <a:xfrm>
            <a:off x="7818109" y="4592340"/>
            <a:ext cx="3592016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echte verbindingslijn 59"/>
          <p:cNvCxnSpPr/>
          <p:nvPr/>
        </p:nvCxnSpPr>
        <p:spPr>
          <a:xfrm>
            <a:off x="8538189" y="1769628"/>
            <a:ext cx="0" cy="3528392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echte verbindingslijn 60"/>
          <p:cNvCxnSpPr/>
          <p:nvPr/>
        </p:nvCxnSpPr>
        <p:spPr>
          <a:xfrm>
            <a:off x="9258269" y="1769628"/>
            <a:ext cx="0" cy="3528392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echte verbindingslijn 61"/>
          <p:cNvCxnSpPr/>
          <p:nvPr/>
        </p:nvCxnSpPr>
        <p:spPr>
          <a:xfrm>
            <a:off x="9978349" y="1769628"/>
            <a:ext cx="0" cy="3528392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echte verbindingslijn 62"/>
          <p:cNvCxnSpPr/>
          <p:nvPr/>
        </p:nvCxnSpPr>
        <p:spPr>
          <a:xfrm>
            <a:off x="10698429" y="1769628"/>
            <a:ext cx="0" cy="3528392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echte verbindingslijn 63"/>
          <p:cNvCxnSpPr/>
          <p:nvPr/>
        </p:nvCxnSpPr>
        <p:spPr>
          <a:xfrm>
            <a:off x="11418509" y="1769628"/>
            <a:ext cx="0" cy="3528392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kstvak 64"/>
          <p:cNvSpPr txBox="1"/>
          <p:nvPr/>
        </p:nvSpPr>
        <p:spPr>
          <a:xfrm>
            <a:off x="9511261" y="5612275"/>
            <a:ext cx="225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hoeveelheid $ × </a:t>
            </a:r>
            <a:r>
              <a:rPr lang="nl-NL" dirty="0" err="1"/>
              <a:t>mln</a:t>
            </a:r>
            <a:endParaRPr lang="nl-NL" dirty="0"/>
          </a:p>
        </p:txBody>
      </p:sp>
      <p:sp>
        <p:nvSpPr>
          <p:cNvPr id="66" name="Tekstvak 65"/>
          <p:cNvSpPr txBox="1"/>
          <p:nvPr/>
        </p:nvSpPr>
        <p:spPr>
          <a:xfrm rot="16200000">
            <a:off x="6015864" y="2466263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wisselkoers $ (in €)</a:t>
            </a:r>
          </a:p>
        </p:txBody>
      </p:sp>
      <p:sp>
        <p:nvSpPr>
          <p:cNvPr id="67" name="Tekstvak 66"/>
          <p:cNvSpPr txBox="1"/>
          <p:nvPr/>
        </p:nvSpPr>
        <p:spPr>
          <a:xfrm>
            <a:off x="7231737" y="441507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0,50</a:t>
            </a:r>
          </a:p>
        </p:txBody>
      </p:sp>
      <p:sp>
        <p:nvSpPr>
          <p:cNvPr id="68" name="Tekstvak 67"/>
          <p:cNvSpPr txBox="1"/>
          <p:nvPr/>
        </p:nvSpPr>
        <p:spPr>
          <a:xfrm>
            <a:off x="7231737" y="36761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</a:t>
            </a:r>
          </a:p>
        </p:txBody>
      </p:sp>
      <p:sp>
        <p:nvSpPr>
          <p:cNvPr id="69" name="Tekstvak 68"/>
          <p:cNvSpPr txBox="1"/>
          <p:nvPr/>
        </p:nvSpPr>
        <p:spPr>
          <a:xfrm>
            <a:off x="7231737" y="299978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1,50</a:t>
            </a:r>
          </a:p>
        </p:txBody>
      </p:sp>
      <p:sp>
        <p:nvSpPr>
          <p:cNvPr id="70" name="Tekstvak 69"/>
          <p:cNvSpPr txBox="1"/>
          <p:nvPr/>
        </p:nvSpPr>
        <p:spPr>
          <a:xfrm>
            <a:off x="7231737" y="227041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</a:t>
            </a:r>
          </a:p>
        </p:txBody>
      </p:sp>
      <p:sp>
        <p:nvSpPr>
          <p:cNvPr id="71" name="Tekstvak 70"/>
          <p:cNvSpPr txBox="1"/>
          <p:nvPr/>
        </p:nvSpPr>
        <p:spPr>
          <a:xfrm>
            <a:off x="7231737" y="158790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2,50</a:t>
            </a:r>
          </a:p>
        </p:txBody>
      </p:sp>
      <p:sp>
        <p:nvSpPr>
          <p:cNvPr id="72" name="Tekstvak 71"/>
          <p:cNvSpPr txBox="1"/>
          <p:nvPr/>
        </p:nvSpPr>
        <p:spPr>
          <a:xfrm>
            <a:off x="8283771" y="532015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10</a:t>
            </a:r>
          </a:p>
        </p:txBody>
      </p:sp>
      <p:sp>
        <p:nvSpPr>
          <p:cNvPr id="73" name="Tekstvak 72"/>
          <p:cNvSpPr txBox="1"/>
          <p:nvPr/>
        </p:nvSpPr>
        <p:spPr>
          <a:xfrm>
            <a:off x="9007768" y="532015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20</a:t>
            </a:r>
          </a:p>
        </p:txBody>
      </p:sp>
      <p:sp>
        <p:nvSpPr>
          <p:cNvPr id="74" name="Tekstvak 73"/>
          <p:cNvSpPr txBox="1"/>
          <p:nvPr/>
        </p:nvSpPr>
        <p:spPr>
          <a:xfrm>
            <a:off x="9721953" y="532289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30</a:t>
            </a:r>
          </a:p>
        </p:txBody>
      </p:sp>
      <p:sp>
        <p:nvSpPr>
          <p:cNvPr id="75" name="Tekstvak 74"/>
          <p:cNvSpPr txBox="1"/>
          <p:nvPr/>
        </p:nvSpPr>
        <p:spPr>
          <a:xfrm>
            <a:off x="10476895" y="532289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40</a:t>
            </a:r>
          </a:p>
        </p:txBody>
      </p:sp>
      <p:sp>
        <p:nvSpPr>
          <p:cNvPr id="76" name="Tekstvak 75"/>
          <p:cNvSpPr txBox="1"/>
          <p:nvPr/>
        </p:nvSpPr>
        <p:spPr>
          <a:xfrm>
            <a:off x="11200383" y="532289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50</a:t>
            </a:r>
          </a:p>
        </p:txBody>
      </p:sp>
      <p:sp>
        <p:nvSpPr>
          <p:cNvPr id="78" name="Rechthoek 77"/>
          <p:cNvSpPr/>
          <p:nvPr/>
        </p:nvSpPr>
        <p:spPr>
          <a:xfrm>
            <a:off x="7960821" y="1790644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v</a:t>
            </a:r>
            <a:endParaRPr lang="nl-NL" dirty="0"/>
          </a:p>
        </p:txBody>
      </p:sp>
      <p:cxnSp>
        <p:nvCxnSpPr>
          <p:cNvPr id="79" name="Rechte verbindingslijn 78"/>
          <p:cNvCxnSpPr>
            <a:cxnSpLocks/>
          </p:cNvCxnSpPr>
          <p:nvPr/>
        </p:nvCxnSpPr>
        <p:spPr>
          <a:xfrm flipV="1">
            <a:off x="7818506" y="3728027"/>
            <a:ext cx="3590925" cy="847725"/>
          </a:xfrm>
          <a:prstGeom prst="line">
            <a:avLst/>
          </a:prstGeom>
          <a:ln>
            <a:solidFill>
              <a:srgbClr val="ED4D0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0" name="Rechthoek 79"/>
          <p:cNvSpPr/>
          <p:nvPr/>
        </p:nvSpPr>
        <p:spPr>
          <a:xfrm>
            <a:off x="10934260" y="3372338"/>
            <a:ext cx="449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a</a:t>
            </a:r>
            <a:endParaRPr lang="nl-NL" dirty="0"/>
          </a:p>
        </p:txBody>
      </p:sp>
      <p:cxnSp>
        <p:nvCxnSpPr>
          <p:cNvPr id="81" name="Rechte verbindingslijn 80"/>
          <p:cNvCxnSpPr>
            <a:cxnSpLocks/>
          </p:cNvCxnSpPr>
          <p:nvPr/>
        </p:nvCxnSpPr>
        <p:spPr>
          <a:xfrm>
            <a:off x="7844901" y="1778843"/>
            <a:ext cx="2851150" cy="3505200"/>
          </a:xfrm>
          <a:prstGeom prst="line">
            <a:avLst/>
          </a:prstGeom>
          <a:ln>
            <a:solidFill>
              <a:srgbClr val="ED4D0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3" name="Rechte verbindingslijn 82"/>
          <p:cNvCxnSpPr/>
          <p:nvPr/>
        </p:nvCxnSpPr>
        <p:spPr>
          <a:xfrm flipV="1">
            <a:off x="7818109" y="4108291"/>
            <a:ext cx="1842527" cy="12789"/>
          </a:xfrm>
          <a:prstGeom prst="line">
            <a:avLst/>
          </a:prstGeom>
          <a:ln w="19050"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Rechte verbindingslijn 84"/>
          <p:cNvCxnSpPr/>
          <p:nvPr/>
        </p:nvCxnSpPr>
        <p:spPr>
          <a:xfrm flipV="1">
            <a:off x="7869385" y="3964962"/>
            <a:ext cx="2251848" cy="12788"/>
          </a:xfrm>
          <a:prstGeom prst="line">
            <a:avLst/>
          </a:prstGeom>
          <a:ln w="19050"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Rechthoek 85"/>
          <p:cNvSpPr/>
          <p:nvPr/>
        </p:nvSpPr>
        <p:spPr>
          <a:xfrm>
            <a:off x="8875824" y="1937316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Q’</a:t>
            </a:r>
            <a:r>
              <a:rPr lang="nl-NL" baseline="-25000" dirty="0" err="1"/>
              <a:t>v</a:t>
            </a:r>
            <a:endParaRPr lang="nl-NL" dirty="0"/>
          </a:p>
        </p:txBody>
      </p:sp>
      <p:sp>
        <p:nvSpPr>
          <p:cNvPr id="84" name="Ovaal 83"/>
          <p:cNvSpPr/>
          <p:nvPr/>
        </p:nvSpPr>
        <p:spPr>
          <a:xfrm>
            <a:off x="10242556" y="3927654"/>
            <a:ext cx="124991" cy="12499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07E6663-4366-4882-85D3-0AA05BC1D41E}"/>
              </a:ext>
            </a:extLst>
          </p:cNvPr>
          <p:cNvSpPr txBox="1"/>
          <p:nvPr/>
        </p:nvSpPr>
        <p:spPr>
          <a:xfrm>
            <a:off x="8538189" y="1426634"/>
            <a:ext cx="20706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/>
              <a:t>Valutamarkt $ (t.o.v. €)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4BABAC5-3338-4A1C-A04D-E252A7DF4560}"/>
              </a:ext>
            </a:extLst>
          </p:cNvPr>
          <p:cNvSpPr txBox="1"/>
          <p:nvPr/>
        </p:nvSpPr>
        <p:spPr>
          <a:xfrm>
            <a:off x="351496" y="3033784"/>
            <a:ext cx="48833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0363" indent="-360363">
              <a:buFont typeface="Wingdings" panose="05000000000000000000" pitchFamily="2" charset="2"/>
              <a:buChar char="Ø"/>
            </a:pPr>
            <a:r>
              <a:rPr lang="nl-NL" sz="2000" dirty="0"/>
              <a:t>Teken marktmodel</a:t>
            </a:r>
          </a:p>
          <a:p>
            <a:pPr marL="360363" indent="-360363">
              <a:buFont typeface="Wingdings" panose="05000000000000000000" pitchFamily="2" charset="2"/>
              <a:buChar char="Ø"/>
            </a:pPr>
            <a:r>
              <a:rPr lang="nl-NL" sz="2000" dirty="0"/>
              <a:t>Bereken evenwichtsprijs (wisselkoers)</a:t>
            </a:r>
          </a:p>
        </p:txBody>
      </p:sp>
      <p:sp>
        <p:nvSpPr>
          <p:cNvPr id="87" name="Tekstvak 86">
            <a:extLst>
              <a:ext uri="{FF2B5EF4-FFF2-40B4-BE49-F238E27FC236}">
                <a16:creationId xmlns:a16="http://schemas.microsoft.com/office/drawing/2014/main" id="{2E590EBF-4FBE-4C2F-BC2D-91BAF98645D7}"/>
              </a:ext>
            </a:extLst>
          </p:cNvPr>
          <p:cNvSpPr txBox="1"/>
          <p:nvPr/>
        </p:nvSpPr>
        <p:spPr>
          <a:xfrm>
            <a:off x="7326912" y="3994579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1" dirty="0">
                <a:solidFill>
                  <a:srgbClr val="0070C0"/>
                </a:solidFill>
              </a:rPr>
              <a:t>0,83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ED5AE980-6DB4-4ABA-AF9C-8B3BCFA778A3}"/>
              </a:ext>
            </a:extLst>
          </p:cNvPr>
          <p:cNvSpPr txBox="1"/>
          <p:nvPr/>
        </p:nvSpPr>
        <p:spPr>
          <a:xfrm>
            <a:off x="555577" y="5475012"/>
            <a:ext cx="135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200" dirty="0"/>
              <a:t>VS in verhouding</a:t>
            </a:r>
            <a:br>
              <a:rPr lang="nl-NL" sz="1200" dirty="0"/>
            </a:br>
            <a:r>
              <a:rPr lang="nl-NL" sz="1200" dirty="0"/>
              <a:t>goedkoper</a:t>
            </a:r>
          </a:p>
        </p:txBody>
      </p:sp>
      <p:cxnSp>
        <p:nvCxnSpPr>
          <p:cNvPr id="88" name="Rechte verbindingslijn 87">
            <a:extLst>
              <a:ext uri="{FF2B5EF4-FFF2-40B4-BE49-F238E27FC236}">
                <a16:creationId xmlns:a16="http://schemas.microsoft.com/office/drawing/2014/main" id="{4904369F-38DF-4688-9C1A-452939D4524E}"/>
              </a:ext>
            </a:extLst>
          </p:cNvPr>
          <p:cNvCxnSpPr>
            <a:cxnSpLocks/>
          </p:cNvCxnSpPr>
          <p:nvPr/>
        </p:nvCxnSpPr>
        <p:spPr>
          <a:xfrm>
            <a:off x="7855817" y="1788270"/>
            <a:ext cx="2851150" cy="3505200"/>
          </a:xfrm>
          <a:prstGeom prst="line">
            <a:avLst/>
          </a:prstGeom>
          <a:ln>
            <a:solidFill>
              <a:srgbClr val="ED4D0F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2" name="Ovaal 81"/>
          <p:cNvSpPr/>
          <p:nvPr/>
        </p:nvSpPr>
        <p:spPr>
          <a:xfrm>
            <a:off x="9679371" y="4055321"/>
            <a:ext cx="124991" cy="12499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37065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05286 -0.00579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75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78" grpId="0"/>
      <p:bldP spid="80" grpId="0"/>
      <p:bldP spid="86" grpId="0"/>
      <p:bldP spid="84" grpId="0" animBg="1"/>
      <p:bldP spid="14" grpId="0"/>
      <p:bldP spid="14" grpId="1"/>
      <p:bldP spid="87" grpId="0"/>
      <p:bldP spid="15" grpId="0"/>
      <p:bldP spid="82" grpId="0" animBg="1"/>
    </p:bldLst>
  </p:timing>
</p:sld>
</file>

<file path=ppt/theme/theme1.xml><?xml version="1.0" encoding="utf-8"?>
<a:theme xmlns:a="http://schemas.openxmlformats.org/drawingml/2006/main" name="Economielokaal havo NIEU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onomielokaal havo NIEUW" id="{BC86907D-6D5F-4331-A36F-369DB893B0A6}" vid="{85079D17-8F8E-4DBB-A8FD-8C0B6DFCFE62}"/>
    </a:ext>
  </a:extLst>
</a:theme>
</file>

<file path=ppt/theme/theme2.xml><?xml version="1.0" encoding="utf-8"?>
<a:theme xmlns:a="http://schemas.openxmlformats.org/drawingml/2006/main" name="economielokaal vwoNieu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onomielokaal vwoNieuw" id="{DD6ED018-B08A-44C1-9C82-25FF8C0A5232}" vid="{99E64DD1-B0F0-4953-8DDC-BB04212A106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118C0D667C024C9C0768FFBC1B62C7" ma:contentTypeVersion="18" ma:contentTypeDescription="Een nieuw document maken." ma:contentTypeScope="" ma:versionID="379ca1c3a71e60ed557841e226d3316b">
  <xsd:schema xmlns:xsd="http://www.w3.org/2001/XMLSchema" xmlns:xs="http://www.w3.org/2001/XMLSchema" xmlns:p="http://schemas.microsoft.com/office/2006/metadata/properties" xmlns:ns2="463f137c-f9d1-45d8-8a55-1f7679ce37e5" xmlns:ns3="60cf6e8c-9f08-4f53-bfb5-6420bdb01f64" targetNamespace="http://schemas.microsoft.com/office/2006/metadata/properties" ma:root="true" ma:fieldsID="b60d20a6b4223f14b6e6fc37f052736b" ns2:_="" ns3:_="">
    <xsd:import namespace="463f137c-f9d1-45d8-8a55-1f7679ce37e5"/>
    <xsd:import namespace="60cf6e8c-9f08-4f53-bfb5-6420bdb01f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3f137c-f9d1-45d8-8a55-1f7679ce37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aa83bf43-af17-450f-9edb-6f48d28acd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cf6e8c-9f08-4f53-bfb5-6420bdb01f6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6a21dfa-8112-4c92-a71f-01f7b5fc4581}" ma:internalName="TaxCatchAll" ma:showField="CatchAllData" ma:web="60cf6e8c-9f08-4f53-bfb5-6420bdb01f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63f137c-f9d1-45d8-8a55-1f7679ce37e5">
      <Terms xmlns="http://schemas.microsoft.com/office/infopath/2007/PartnerControls"/>
    </lcf76f155ced4ddcb4097134ff3c332f>
    <TaxCatchAll xmlns="60cf6e8c-9f08-4f53-bfb5-6420bdb01f64" xsi:nil="true"/>
  </documentManagement>
</p:properties>
</file>

<file path=customXml/itemProps1.xml><?xml version="1.0" encoding="utf-8"?>
<ds:datastoreItem xmlns:ds="http://schemas.openxmlformats.org/officeDocument/2006/customXml" ds:itemID="{EA41B1D6-A9AA-4583-AF28-88F74427953C}">
  <ds:schemaRefs>
    <ds:schemaRef ds:uri="463f137c-f9d1-45d8-8a55-1f7679ce37e5"/>
    <ds:schemaRef ds:uri="60cf6e8c-9f08-4f53-bfb5-6420bdb01f6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C6D2E1C-CE6D-41B8-A92B-5545D46922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15D144-8674-4B16-ACF3-111175660DF9}">
  <ds:schemaRefs>
    <ds:schemaRef ds:uri="463f137c-f9d1-45d8-8a55-1f7679ce37e5"/>
    <ds:schemaRef ds:uri="60cf6e8c-9f08-4f53-bfb5-6420bdb01f64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Economielokaal havo NIEUW</Template>
  <TotalTime>155</TotalTime>
  <Words>1441</Words>
  <Application>Microsoft Office PowerPoint</Application>
  <PresentationFormat>Breedbeeld</PresentationFormat>
  <Paragraphs>313</Paragraphs>
  <Slides>17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17</vt:i4>
      </vt:variant>
    </vt:vector>
  </HeadingPairs>
  <TitlesOfParts>
    <vt:vector size="24" baseType="lpstr">
      <vt:lpstr>Aptos</vt:lpstr>
      <vt:lpstr>Arial</vt:lpstr>
      <vt:lpstr>Cambria Math</vt:lpstr>
      <vt:lpstr>Courier New</vt:lpstr>
      <vt:lpstr>Wingdings</vt:lpstr>
      <vt:lpstr>Economielokaal havo NIEUW</vt:lpstr>
      <vt:lpstr>economielokaal vwoNieuw</vt:lpstr>
      <vt:lpstr>(flexibele) wisselkoers</vt:lpstr>
      <vt:lpstr>PowerPoint-presentatie</vt:lpstr>
      <vt:lpstr>Wisselkoers de prijs van een buitenlandse valuta</vt:lpstr>
      <vt:lpstr>PowerPoint-presentatie</vt:lpstr>
      <vt:lpstr>De valutamarkt</vt:lpstr>
      <vt:lpstr>PowerPoint-presentatie</vt:lpstr>
      <vt:lpstr>Betalingsbalans</vt:lpstr>
      <vt:lpstr>Betalingsbalans en wisselkoers</vt:lpstr>
      <vt:lpstr>Valutamarkt  een marktmodel van volkomen concurrentie</vt:lpstr>
      <vt:lpstr>Valutamarkt: flexibele wisselkoersen</vt:lpstr>
      <vt:lpstr>PowerPoint-presentatie</vt:lpstr>
      <vt:lpstr>De valutamarkt  als een markt van volkomen concurrentie</vt:lpstr>
      <vt:lpstr>Gevolgen</vt:lpstr>
      <vt:lpstr>Gevolgen wisselkoersverandering voor de export</vt:lpstr>
      <vt:lpstr>Gevolgen wisselkoersverandering voor de import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(flexibele) wisselkoers</dc:title>
  <dc:creator>Paul Bloemers</dc:creator>
  <cp:lastModifiedBy>Paul Bloemers</cp:lastModifiedBy>
  <cp:revision>1</cp:revision>
  <dcterms:created xsi:type="dcterms:W3CDTF">2024-08-23T06:53:19Z</dcterms:created>
  <dcterms:modified xsi:type="dcterms:W3CDTF">2024-08-27T11:41:55Z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0x010100C6118C0D667C024C9C0768FFBC1B62C7</vt:lpwstr>
  </property>
</Properties>
</file>